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handoutMasterIdLst>
    <p:handoutMasterId r:id="rId46"/>
  </p:handoutMasterIdLst>
  <p:sldIdLst>
    <p:sldId id="256" r:id="rId5"/>
    <p:sldId id="806" r:id="rId6"/>
    <p:sldId id="807" r:id="rId7"/>
    <p:sldId id="862" r:id="rId8"/>
    <p:sldId id="695" r:id="rId9"/>
    <p:sldId id="615" r:id="rId10"/>
    <p:sldId id="617" r:id="rId11"/>
    <p:sldId id="631" r:id="rId12"/>
    <p:sldId id="812" r:id="rId13"/>
    <p:sldId id="688" r:id="rId14"/>
    <p:sldId id="626" r:id="rId15"/>
    <p:sldId id="627" r:id="rId16"/>
    <p:sldId id="800" r:id="rId17"/>
    <p:sldId id="622" r:id="rId18"/>
    <p:sldId id="692" r:id="rId19"/>
    <p:sldId id="821" r:id="rId20"/>
    <p:sldId id="629" r:id="rId21"/>
    <p:sldId id="689" r:id="rId22"/>
    <p:sldId id="623" r:id="rId23"/>
    <p:sldId id="753" r:id="rId24"/>
    <p:sldId id="802" r:id="rId25"/>
    <p:sldId id="699" r:id="rId26"/>
    <p:sldId id="639" r:id="rId27"/>
    <p:sldId id="640" r:id="rId28"/>
    <p:sldId id="691" r:id="rId29"/>
    <p:sldId id="864" r:id="rId30"/>
    <p:sldId id="700" r:id="rId31"/>
    <p:sldId id="643" r:id="rId32"/>
    <p:sldId id="644" r:id="rId33"/>
    <p:sldId id="621" r:id="rId34"/>
    <p:sldId id="630" r:id="rId35"/>
    <p:sldId id="805" r:id="rId36"/>
    <p:sldId id="778" r:id="rId37"/>
    <p:sldId id="863" r:id="rId38"/>
    <p:sldId id="816" r:id="rId39"/>
    <p:sldId id="817" r:id="rId40"/>
    <p:sldId id="836" r:id="rId41"/>
    <p:sldId id="808" r:id="rId42"/>
    <p:sldId id="809" r:id="rId43"/>
    <p:sldId id="818" r:id="rId44"/>
  </p:sldIdLst>
  <p:sldSz cx="12192000" cy="6858000"/>
  <p:notesSz cx="7104063" cy="10234613"/>
  <p:custDataLst>
    <p:tags r:id="rId4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1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5" autoAdjust="0"/>
    <p:restoredTop sz="49148" autoAdjust="0"/>
  </p:normalViewPr>
  <p:slideViewPr>
    <p:cSldViewPr snapToGrid="0">
      <p:cViewPr varScale="1">
        <p:scale>
          <a:sx n="40" d="100"/>
          <a:sy n="40" d="100"/>
        </p:scale>
        <p:origin x="2299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327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sv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svg"/><Relationship Id="rId1" Type="http://schemas.openxmlformats.org/officeDocument/2006/relationships/image" Target="../media/image53.png"/><Relationship Id="rId6" Type="http://schemas.openxmlformats.org/officeDocument/2006/relationships/image" Target="../media/image58.svg"/><Relationship Id="rId5" Type="http://schemas.openxmlformats.org/officeDocument/2006/relationships/image" Target="../media/image57.png"/><Relationship Id="rId4" Type="http://schemas.openxmlformats.org/officeDocument/2006/relationships/image" Target="../media/image56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sv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svg"/><Relationship Id="rId1" Type="http://schemas.openxmlformats.org/officeDocument/2006/relationships/image" Target="../media/image53.png"/><Relationship Id="rId6" Type="http://schemas.openxmlformats.org/officeDocument/2006/relationships/image" Target="../media/image58.svg"/><Relationship Id="rId5" Type="http://schemas.openxmlformats.org/officeDocument/2006/relationships/image" Target="../media/image57.png"/><Relationship Id="rId4" Type="http://schemas.openxmlformats.org/officeDocument/2006/relationships/image" Target="../media/image5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195FCE-4B28-4BE9-AEFD-43F1A9C18DEA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181831D2-1FE9-4508-8D3F-798FB332AA75}">
      <dgm:prSet phldrT="[Text]"/>
      <dgm:spPr/>
      <dgm:t>
        <a:bodyPr/>
        <a:lstStyle/>
        <a:p>
          <a:r>
            <a:rPr lang="en-GB" dirty="0">
              <a:solidFill>
                <a:srgbClr val="002060"/>
              </a:solidFill>
              <a:latin typeface="+mn-lt"/>
            </a:rPr>
            <a:t>Increased risk of mental health problems</a:t>
          </a:r>
        </a:p>
      </dgm:t>
    </dgm:pt>
    <dgm:pt modelId="{DD5F3CBA-9456-4B31-BC9A-81495C32D21F}" type="parTrans" cxnId="{D44288B1-B274-4DA7-965B-0BCEB8A82CAA}">
      <dgm:prSet/>
      <dgm:spPr/>
      <dgm:t>
        <a:bodyPr/>
        <a:lstStyle/>
        <a:p>
          <a:endParaRPr lang="en-GB">
            <a:solidFill>
              <a:srgbClr val="002060"/>
            </a:solidFill>
            <a:latin typeface="Gill Sans MT" panose="020B0502020104020203" pitchFamily="34" charset="0"/>
          </a:endParaRPr>
        </a:p>
      </dgm:t>
    </dgm:pt>
    <dgm:pt modelId="{0059B5F6-3B68-4DF6-90C3-1B244A7F843E}" type="sibTrans" cxnId="{D44288B1-B274-4DA7-965B-0BCEB8A82CAA}">
      <dgm:prSet/>
      <dgm:spPr/>
      <dgm:t>
        <a:bodyPr/>
        <a:lstStyle/>
        <a:p>
          <a:endParaRPr lang="en-GB">
            <a:solidFill>
              <a:srgbClr val="002060"/>
            </a:solidFill>
            <a:latin typeface="Gill Sans MT" panose="020B0502020104020203" pitchFamily="34" charset="0"/>
          </a:endParaRPr>
        </a:p>
      </dgm:t>
    </dgm:pt>
    <dgm:pt modelId="{CF2CB867-27DD-498F-B026-DE9AF744DA88}">
      <dgm:prSet phldrT="[Text]"/>
      <dgm:spPr>
        <a:solidFill>
          <a:srgbClr val="00B0F0"/>
        </a:solidFill>
      </dgm:spPr>
      <dgm:t>
        <a:bodyPr/>
        <a:lstStyle/>
        <a:p>
          <a:r>
            <a:rPr lang="en-GB" dirty="0">
              <a:solidFill>
                <a:srgbClr val="002060"/>
              </a:solidFill>
              <a:latin typeface="+mn-lt"/>
            </a:rPr>
            <a:t>Increased risk of depression</a:t>
          </a:r>
        </a:p>
      </dgm:t>
    </dgm:pt>
    <dgm:pt modelId="{091FC921-D178-4B40-B93C-A9ECF710175B}" type="parTrans" cxnId="{5A35800E-154A-4F5F-8191-D8D080A515C8}">
      <dgm:prSet/>
      <dgm:spPr/>
      <dgm:t>
        <a:bodyPr/>
        <a:lstStyle/>
        <a:p>
          <a:endParaRPr lang="en-GB">
            <a:solidFill>
              <a:srgbClr val="002060"/>
            </a:solidFill>
            <a:latin typeface="Gill Sans MT" panose="020B0502020104020203" pitchFamily="34" charset="0"/>
          </a:endParaRPr>
        </a:p>
      </dgm:t>
    </dgm:pt>
    <dgm:pt modelId="{CBECFF83-F833-4611-B0A4-5190BEDB2337}" type="sibTrans" cxnId="{5A35800E-154A-4F5F-8191-D8D080A515C8}">
      <dgm:prSet/>
      <dgm:spPr/>
      <dgm:t>
        <a:bodyPr/>
        <a:lstStyle/>
        <a:p>
          <a:endParaRPr lang="en-GB">
            <a:solidFill>
              <a:srgbClr val="002060"/>
            </a:solidFill>
            <a:latin typeface="Gill Sans MT" panose="020B0502020104020203" pitchFamily="34" charset="0"/>
          </a:endParaRPr>
        </a:p>
      </dgm:t>
    </dgm:pt>
    <dgm:pt modelId="{26AEE487-BCBC-498D-BF0A-CDF3987C967C}">
      <dgm:prSet/>
      <dgm:spPr/>
      <dgm:t>
        <a:bodyPr/>
        <a:lstStyle/>
        <a:p>
          <a:r>
            <a:rPr lang="en-GB" dirty="0">
              <a:solidFill>
                <a:srgbClr val="002060"/>
              </a:solidFill>
              <a:latin typeface="+mn-lt"/>
            </a:rPr>
            <a:t>Increased risk of anxiety</a:t>
          </a:r>
        </a:p>
      </dgm:t>
    </dgm:pt>
    <dgm:pt modelId="{A49DD8D7-25F8-4C3A-8300-6A234F8F0F73}" type="sibTrans" cxnId="{784D63F8-5219-4902-A564-A084910F019A}">
      <dgm:prSet/>
      <dgm:spPr/>
      <dgm:t>
        <a:bodyPr/>
        <a:lstStyle/>
        <a:p>
          <a:endParaRPr lang="en-GB">
            <a:solidFill>
              <a:srgbClr val="002060"/>
            </a:solidFill>
            <a:latin typeface="Gill Sans MT" panose="020B0502020104020203" pitchFamily="34" charset="0"/>
          </a:endParaRPr>
        </a:p>
      </dgm:t>
    </dgm:pt>
    <dgm:pt modelId="{CF00F28C-C614-4B41-9A36-2C808EB6E7AF}" type="parTrans" cxnId="{784D63F8-5219-4902-A564-A084910F019A}">
      <dgm:prSet/>
      <dgm:spPr/>
      <dgm:t>
        <a:bodyPr/>
        <a:lstStyle/>
        <a:p>
          <a:endParaRPr lang="en-GB">
            <a:solidFill>
              <a:srgbClr val="002060"/>
            </a:solidFill>
            <a:latin typeface="Gill Sans MT" panose="020B0502020104020203" pitchFamily="34" charset="0"/>
          </a:endParaRPr>
        </a:p>
      </dgm:t>
    </dgm:pt>
    <dgm:pt modelId="{F9BAD250-5643-47D8-91C3-3E3DF79948B0}" type="pres">
      <dgm:prSet presAssocID="{3D195FCE-4B28-4BE9-AEFD-43F1A9C18DEA}" presName="linear" presStyleCnt="0">
        <dgm:presLayoutVars>
          <dgm:animLvl val="lvl"/>
          <dgm:resizeHandles val="exact"/>
        </dgm:presLayoutVars>
      </dgm:prSet>
      <dgm:spPr/>
    </dgm:pt>
    <dgm:pt modelId="{E3BEDA89-D6CC-458B-BFC5-C0279D8585A4}" type="pres">
      <dgm:prSet presAssocID="{181831D2-1FE9-4508-8D3F-798FB332AA7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3E5BAEB-1FB1-4328-9DD1-C91E440CDA66}" type="pres">
      <dgm:prSet presAssocID="{0059B5F6-3B68-4DF6-90C3-1B244A7F843E}" presName="spacer" presStyleCnt="0"/>
      <dgm:spPr/>
    </dgm:pt>
    <dgm:pt modelId="{E50895BB-CEA0-4927-8346-B7ED9ED57EEA}" type="pres">
      <dgm:prSet presAssocID="{26AEE487-BCBC-498D-BF0A-CDF3987C967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C875DDC-D3CA-493B-AA06-0501FF7458A0}" type="pres">
      <dgm:prSet presAssocID="{A49DD8D7-25F8-4C3A-8300-6A234F8F0F73}" presName="spacer" presStyleCnt="0"/>
      <dgm:spPr/>
    </dgm:pt>
    <dgm:pt modelId="{8E7F056D-2317-4538-B1E6-8D7AE304013F}" type="pres">
      <dgm:prSet presAssocID="{CF2CB867-27DD-498F-B026-DE9AF744DA8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A35800E-154A-4F5F-8191-D8D080A515C8}" srcId="{3D195FCE-4B28-4BE9-AEFD-43F1A9C18DEA}" destId="{CF2CB867-27DD-498F-B026-DE9AF744DA88}" srcOrd="2" destOrd="0" parTransId="{091FC921-D178-4B40-B93C-A9ECF710175B}" sibTransId="{CBECFF83-F833-4611-B0A4-5190BEDB2337}"/>
    <dgm:cxn modelId="{7289CC37-8916-4891-91B2-77F1D61B47FA}" type="presOf" srcId="{3D195FCE-4B28-4BE9-AEFD-43F1A9C18DEA}" destId="{F9BAD250-5643-47D8-91C3-3E3DF79948B0}" srcOrd="0" destOrd="0" presId="urn:microsoft.com/office/officeart/2005/8/layout/vList2"/>
    <dgm:cxn modelId="{AD895348-6AC5-4C58-9058-CC4B65ECD27B}" type="presOf" srcId="{26AEE487-BCBC-498D-BF0A-CDF3987C967C}" destId="{E50895BB-CEA0-4927-8346-B7ED9ED57EEA}" srcOrd="0" destOrd="0" presId="urn:microsoft.com/office/officeart/2005/8/layout/vList2"/>
    <dgm:cxn modelId="{5180FD7F-B7AA-4968-8A7A-297D247A1EB6}" type="presOf" srcId="{CF2CB867-27DD-498F-B026-DE9AF744DA88}" destId="{8E7F056D-2317-4538-B1E6-8D7AE304013F}" srcOrd="0" destOrd="0" presId="urn:microsoft.com/office/officeart/2005/8/layout/vList2"/>
    <dgm:cxn modelId="{2144EA9D-7EB3-4B78-8962-95137278F355}" type="presOf" srcId="{181831D2-1FE9-4508-8D3F-798FB332AA75}" destId="{E3BEDA89-D6CC-458B-BFC5-C0279D8585A4}" srcOrd="0" destOrd="0" presId="urn:microsoft.com/office/officeart/2005/8/layout/vList2"/>
    <dgm:cxn modelId="{D44288B1-B274-4DA7-965B-0BCEB8A82CAA}" srcId="{3D195FCE-4B28-4BE9-AEFD-43F1A9C18DEA}" destId="{181831D2-1FE9-4508-8D3F-798FB332AA75}" srcOrd="0" destOrd="0" parTransId="{DD5F3CBA-9456-4B31-BC9A-81495C32D21F}" sibTransId="{0059B5F6-3B68-4DF6-90C3-1B244A7F843E}"/>
    <dgm:cxn modelId="{784D63F8-5219-4902-A564-A084910F019A}" srcId="{3D195FCE-4B28-4BE9-AEFD-43F1A9C18DEA}" destId="{26AEE487-BCBC-498D-BF0A-CDF3987C967C}" srcOrd="1" destOrd="0" parTransId="{CF00F28C-C614-4B41-9A36-2C808EB6E7AF}" sibTransId="{A49DD8D7-25F8-4C3A-8300-6A234F8F0F73}"/>
    <dgm:cxn modelId="{185F39C0-1B3A-4E0B-A9B1-F3E309DFEE88}" type="presParOf" srcId="{F9BAD250-5643-47D8-91C3-3E3DF79948B0}" destId="{E3BEDA89-D6CC-458B-BFC5-C0279D8585A4}" srcOrd="0" destOrd="0" presId="urn:microsoft.com/office/officeart/2005/8/layout/vList2"/>
    <dgm:cxn modelId="{E20BC677-DD9A-4C40-8B79-5AC5F70FDF9A}" type="presParOf" srcId="{F9BAD250-5643-47D8-91C3-3E3DF79948B0}" destId="{C3E5BAEB-1FB1-4328-9DD1-C91E440CDA66}" srcOrd="1" destOrd="0" presId="urn:microsoft.com/office/officeart/2005/8/layout/vList2"/>
    <dgm:cxn modelId="{217E9DBA-BF4D-448B-B29C-CA57DE658726}" type="presParOf" srcId="{F9BAD250-5643-47D8-91C3-3E3DF79948B0}" destId="{E50895BB-CEA0-4927-8346-B7ED9ED57EEA}" srcOrd="2" destOrd="0" presId="urn:microsoft.com/office/officeart/2005/8/layout/vList2"/>
    <dgm:cxn modelId="{FAEB205D-9ADB-45EB-B079-A6A2151887BC}" type="presParOf" srcId="{F9BAD250-5643-47D8-91C3-3E3DF79948B0}" destId="{CC875DDC-D3CA-493B-AA06-0501FF7458A0}" srcOrd="3" destOrd="0" presId="urn:microsoft.com/office/officeart/2005/8/layout/vList2"/>
    <dgm:cxn modelId="{D8998E15-0FB7-4222-BFE1-1A1F4F2B16C6}" type="presParOf" srcId="{F9BAD250-5643-47D8-91C3-3E3DF79948B0}" destId="{8E7F056D-2317-4538-B1E6-8D7AE304013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B53DC03-36CD-42EE-90BD-87E7B7EE895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D48634A-59A9-4458-AF8F-E7E166793D84}">
      <dgm:prSet phldrT="[Text]" custT="1"/>
      <dgm:spPr/>
      <dgm:t>
        <a:bodyPr/>
        <a:lstStyle/>
        <a:p>
          <a:r>
            <a:rPr lang="en-GB" sz="4000" dirty="0">
              <a:latin typeface="+mn-lt"/>
            </a:rPr>
            <a:t>Upstairs brain</a:t>
          </a:r>
        </a:p>
      </dgm:t>
    </dgm:pt>
    <dgm:pt modelId="{38C54914-3D00-4805-A059-B38D0AF5D9EC}" type="parTrans" cxnId="{D2E5971B-066A-4D9A-B301-8C4426484B9D}">
      <dgm:prSet/>
      <dgm:spPr/>
      <dgm:t>
        <a:bodyPr/>
        <a:lstStyle/>
        <a:p>
          <a:endParaRPr lang="en-GB" sz="4000">
            <a:latin typeface="Gill Sans MT" panose="020B0502020104020203" pitchFamily="34" charset="0"/>
          </a:endParaRPr>
        </a:p>
      </dgm:t>
    </dgm:pt>
    <dgm:pt modelId="{24088E0D-BE70-4E5A-A30B-6E07C6F08991}" type="sibTrans" cxnId="{D2E5971B-066A-4D9A-B301-8C4426484B9D}">
      <dgm:prSet/>
      <dgm:spPr/>
      <dgm:t>
        <a:bodyPr/>
        <a:lstStyle/>
        <a:p>
          <a:endParaRPr lang="en-GB" sz="4000">
            <a:latin typeface="Gill Sans MT" panose="020B0502020104020203" pitchFamily="34" charset="0"/>
          </a:endParaRPr>
        </a:p>
      </dgm:t>
    </dgm:pt>
    <dgm:pt modelId="{4BA2A29B-659B-46F0-878F-97F2C79C29FE}">
      <dgm:prSet phldrT="[Text]" custT="1"/>
      <dgm:spPr/>
      <dgm:t>
        <a:bodyPr/>
        <a:lstStyle/>
        <a:p>
          <a:r>
            <a:rPr lang="en-GB" sz="4000" dirty="0">
              <a:solidFill>
                <a:srgbClr val="002060"/>
              </a:solidFill>
              <a:latin typeface="+mn-lt"/>
            </a:rPr>
            <a:t>The control tower</a:t>
          </a:r>
        </a:p>
      </dgm:t>
    </dgm:pt>
    <dgm:pt modelId="{5C001012-684F-40BB-BC44-316AB194EBB0}" type="parTrans" cxnId="{608D95E4-14B5-4E9D-913A-2175C6B68491}">
      <dgm:prSet/>
      <dgm:spPr/>
      <dgm:t>
        <a:bodyPr/>
        <a:lstStyle/>
        <a:p>
          <a:endParaRPr lang="en-GB" sz="4000">
            <a:latin typeface="Gill Sans MT" panose="020B0502020104020203" pitchFamily="34" charset="0"/>
          </a:endParaRPr>
        </a:p>
      </dgm:t>
    </dgm:pt>
    <dgm:pt modelId="{B5691CAA-BE0E-433C-A06C-A90B84438E72}" type="sibTrans" cxnId="{608D95E4-14B5-4E9D-913A-2175C6B68491}">
      <dgm:prSet/>
      <dgm:spPr/>
      <dgm:t>
        <a:bodyPr/>
        <a:lstStyle/>
        <a:p>
          <a:endParaRPr lang="en-GB" sz="4000">
            <a:latin typeface="Gill Sans MT" panose="020B0502020104020203" pitchFamily="34" charset="0"/>
          </a:endParaRPr>
        </a:p>
      </dgm:t>
    </dgm:pt>
    <dgm:pt modelId="{A5DBA14E-2ED0-4D84-8044-2CCA922E8ABE}">
      <dgm:prSet phldrT="[Text]" custT="1"/>
      <dgm:spPr/>
      <dgm:t>
        <a:bodyPr/>
        <a:lstStyle/>
        <a:p>
          <a:r>
            <a:rPr lang="en-GB" sz="4000" dirty="0">
              <a:latin typeface="+mn-lt"/>
            </a:rPr>
            <a:t>Downstairs brain</a:t>
          </a:r>
        </a:p>
      </dgm:t>
    </dgm:pt>
    <dgm:pt modelId="{3E2BDC70-54D5-45C9-A2BA-30E419A54B8D}" type="parTrans" cxnId="{9ECC3B8E-5074-4D1C-AAB8-E9BFA2E93BFC}">
      <dgm:prSet/>
      <dgm:spPr/>
      <dgm:t>
        <a:bodyPr/>
        <a:lstStyle/>
        <a:p>
          <a:endParaRPr lang="en-GB" sz="4000">
            <a:latin typeface="Gill Sans MT" panose="020B0502020104020203" pitchFamily="34" charset="0"/>
          </a:endParaRPr>
        </a:p>
      </dgm:t>
    </dgm:pt>
    <dgm:pt modelId="{5855756A-4EC2-4AA4-9864-DD1EEE51EF48}" type="sibTrans" cxnId="{9ECC3B8E-5074-4D1C-AAB8-E9BFA2E93BFC}">
      <dgm:prSet/>
      <dgm:spPr/>
      <dgm:t>
        <a:bodyPr/>
        <a:lstStyle/>
        <a:p>
          <a:endParaRPr lang="en-GB" sz="4000">
            <a:latin typeface="Gill Sans MT" panose="020B0502020104020203" pitchFamily="34" charset="0"/>
          </a:endParaRPr>
        </a:p>
      </dgm:t>
    </dgm:pt>
    <dgm:pt modelId="{DBE7E9D1-C3AD-4E4E-9F48-EB1049A12096}">
      <dgm:prSet phldrT="[Text]" custT="1"/>
      <dgm:spPr/>
      <dgm:t>
        <a:bodyPr/>
        <a:lstStyle/>
        <a:p>
          <a:r>
            <a:rPr lang="en-GB" sz="4000" dirty="0">
              <a:solidFill>
                <a:srgbClr val="002060"/>
              </a:solidFill>
              <a:latin typeface="+mn-lt"/>
            </a:rPr>
            <a:t>The alarm system</a:t>
          </a:r>
        </a:p>
      </dgm:t>
    </dgm:pt>
    <dgm:pt modelId="{331EC496-8307-4F6F-9211-2C79E2D6DDF8}" type="parTrans" cxnId="{527131F4-0CFB-469C-8D50-58AA275F38F7}">
      <dgm:prSet/>
      <dgm:spPr/>
      <dgm:t>
        <a:bodyPr/>
        <a:lstStyle/>
        <a:p>
          <a:endParaRPr lang="en-GB" sz="4000">
            <a:latin typeface="Gill Sans MT" panose="020B0502020104020203" pitchFamily="34" charset="0"/>
          </a:endParaRPr>
        </a:p>
      </dgm:t>
    </dgm:pt>
    <dgm:pt modelId="{375EFF11-B686-4C2B-A9C4-0C24B972B75D}" type="sibTrans" cxnId="{527131F4-0CFB-469C-8D50-58AA275F38F7}">
      <dgm:prSet/>
      <dgm:spPr/>
      <dgm:t>
        <a:bodyPr/>
        <a:lstStyle/>
        <a:p>
          <a:endParaRPr lang="en-GB" sz="4000">
            <a:latin typeface="Gill Sans MT" panose="020B0502020104020203" pitchFamily="34" charset="0"/>
          </a:endParaRPr>
        </a:p>
      </dgm:t>
    </dgm:pt>
    <dgm:pt modelId="{1DFBBC83-D66A-495D-A98C-3A4335AD0CB3}" type="pres">
      <dgm:prSet presAssocID="{2B53DC03-36CD-42EE-90BD-87E7B7EE8954}" presName="linear" presStyleCnt="0">
        <dgm:presLayoutVars>
          <dgm:animLvl val="lvl"/>
          <dgm:resizeHandles val="exact"/>
        </dgm:presLayoutVars>
      </dgm:prSet>
      <dgm:spPr/>
    </dgm:pt>
    <dgm:pt modelId="{B2597ACB-FE78-4795-A8AD-F1E4EC544109}" type="pres">
      <dgm:prSet presAssocID="{FD48634A-59A9-4458-AF8F-E7E166793D8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3E1FE2F-C55B-4A07-9221-0E493ED65F81}" type="pres">
      <dgm:prSet presAssocID="{FD48634A-59A9-4458-AF8F-E7E166793D84}" presName="childText" presStyleLbl="revTx" presStyleIdx="0" presStyleCnt="2">
        <dgm:presLayoutVars>
          <dgm:bulletEnabled val="1"/>
        </dgm:presLayoutVars>
      </dgm:prSet>
      <dgm:spPr/>
    </dgm:pt>
    <dgm:pt modelId="{5A52EBB5-79A2-43DC-9EAF-6C155339876C}" type="pres">
      <dgm:prSet presAssocID="{A5DBA14E-2ED0-4D84-8044-2CCA922E8ABE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B1D8CB47-92B4-402E-96B4-CE6376105A81}" type="pres">
      <dgm:prSet presAssocID="{A5DBA14E-2ED0-4D84-8044-2CCA922E8ABE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D2E5971B-066A-4D9A-B301-8C4426484B9D}" srcId="{2B53DC03-36CD-42EE-90BD-87E7B7EE8954}" destId="{FD48634A-59A9-4458-AF8F-E7E166793D84}" srcOrd="0" destOrd="0" parTransId="{38C54914-3D00-4805-A059-B38D0AF5D9EC}" sibTransId="{24088E0D-BE70-4E5A-A30B-6E07C6F08991}"/>
    <dgm:cxn modelId="{79CB1A65-A1DB-47B3-8031-99740D398820}" type="presOf" srcId="{4BA2A29B-659B-46F0-878F-97F2C79C29FE}" destId="{93E1FE2F-C55B-4A07-9221-0E493ED65F81}" srcOrd="0" destOrd="0" presId="urn:microsoft.com/office/officeart/2005/8/layout/vList2"/>
    <dgm:cxn modelId="{4D31166D-B677-485C-AA67-D9A6D7954DF2}" type="presOf" srcId="{2B53DC03-36CD-42EE-90BD-87E7B7EE8954}" destId="{1DFBBC83-D66A-495D-A98C-3A4335AD0CB3}" srcOrd="0" destOrd="0" presId="urn:microsoft.com/office/officeart/2005/8/layout/vList2"/>
    <dgm:cxn modelId="{4BCDF64F-0167-4094-8D63-5F86A26841B0}" type="presOf" srcId="{A5DBA14E-2ED0-4D84-8044-2CCA922E8ABE}" destId="{5A52EBB5-79A2-43DC-9EAF-6C155339876C}" srcOrd="0" destOrd="0" presId="urn:microsoft.com/office/officeart/2005/8/layout/vList2"/>
    <dgm:cxn modelId="{9ECC3B8E-5074-4D1C-AAB8-E9BFA2E93BFC}" srcId="{2B53DC03-36CD-42EE-90BD-87E7B7EE8954}" destId="{A5DBA14E-2ED0-4D84-8044-2CCA922E8ABE}" srcOrd="1" destOrd="0" parTransId="{3E2BDC70-54D5-45C9-A2BA-30E419A54B8D}" sibTransId="{5855756A-4EC2-4AA4-9864-DD1EEE51EF48}"/>
    <dgm:cxn modelId="{5541E4A2-5E4B-466B-AC8B-9ABEB195E849}" type="presOf" srcId="{FD48634A-59A9-4458-AF8F-E7E166793D84}" destId="{B2597ACB-FE78-4795-A8AD-F1E4EC544109}" srcOrd="0" destOrd="0" presId="urn:microsoft.com/office/officeart/2005/8/layout/vList2"/>
    <dgm:cxn modelId="{347334BC-B44D-495A-A28D-3889BF41B3B6}" type="presOf" srcId="{DBE7E9D1-C3AD-4E4E-9F48-EB1049A12096}" destId="{B1D8CB47-92B4-402E-96B4-CE6376105A81}" srcOrd="0" destOrd="0" presId="urn:microsoft.com/office/officeart/2005/8/layout/vList2"/>
    <dgm:cxn modelId="{608D95E4-14B5-4E9D-913A-2175C6B68491}" srcId="{FD48634A-59A9-4458-AF8F-E7E166793D84}" destId="{4BA2A29B-659B-46F0-878F-97F2C79C29FE}" srcOrd="0" destOrd="0" parTransId="{5C001012-684F-40BB-BC44-316AB194EBB0}" sibTransId="{B5691CAA-BE0E-433C-A06C-A90B84438E72}"/>
    <dgm:cxn modelId="{527131F4-0CFB-469C-8D50-58AA275F38F7}" srcId="{A5DBA14E-2ED0-4D84-8044-2CCA922E8ABE}" destId="{DBE7E9D1-C3AD-4E4E-9F48-EB1049A12096}" srcOrd="0" destOrd="0" parTransId="{331EC496-8307-4F6F-9211-2C79E2D6DDF8}" sibTransId="{375EFF11-B686-4C2B-A9C4-0C24B972B75D}"/>
    <dgm:cxn modelId="{7A570E42-7D02-462C-8B09-5ACE21CBB79A}" type="presParOf" srcId="{1DFBBC83-D66A-495D-A98C-3A4335AD0CB3}" destId="{B2597ACB-FE78-4795-A8AD-F1E4EC544109}" srcOrd="0" destOrd="0" presId="urn:microsoft.com/office/officeart/2005/8/layout/vList2"/>
    <dgm:cxn modelId="{A7AC1A26-D44D-484C-BA17-7A91718EFB98}" type="presParOf" srcId="{1DFBBC83-D66A-495D-A98C-3A4335AD0CB3}" destId="{93E1FE2F-C55B-4A07-9221-0E493ED65F81}" srcOrd="1" destOrd="0" presId="urn:microsoft.com/office/officeart/2005/8/layout/vList2"/>
    <dgm:cxn modelId="{ACB79082-4B12-4BE8-991C-AAD8CB39537A}" type="presParOf" srcId="{1DFBBC83-D66A-495D-A98C-3A4335AD0CB3}" destId="{5A52EBB5-79A2-43DC-9EAF-6C155339876C}" srcOrd="2" destOrd="0" presId="urn:microsoft.com/office/officeart/2005/8/layout/vList2"/>
    <dgm:cxn modelId="{D4CEB929-9F42-4D22-AE62-180BA9DE2BE6}" type="presParOf" srcId="{1DFBBC83-D66A-495D-A98C-3A4335AD0CB3}" destId="{B1D8CB47-92B4-402E-96B4-CE6376105A81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E9C15E-5C2A-44CD-B139-10125D2F5555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70E9DAF6-E4B8-4BB2-B55D-52B77AB8D40E}">
      <dgm:prSet phldrT="[Text]"/>
      <dgm:spPr/>
      <dgm:t>
        <a:bodyPr/>
        <a:lstStyle/>
        <a:p>
          <a:r>
            <a: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Processing sensory information</a:t>
          </a:r>
        </a:p>
        <a:p>
          <a:endParaRPr lang="en-GB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B1D76C69-6FD1-45ED-B433-185AAE6F433A}" type="parTrans" cxnId="{2EF9527C-0BCB-4C87-BB08-60B3ACCCF018}">
      <dgm:prSet/>
      <dgm:spPr/>
      <dgm:t>
        <a:bodyPr/>
        <a:lstStyle/>
        <a:p>
          <a:endParaRPr lang="en-GB">
            <a:solidFill>
              <a:srgbClr val="002060"/>
            </a:solidFill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B95342AD-CF21-4693-BF5E-E53CE7AB15A5}" type="sibTrans" cxnId="{2EF9527C-0BCB-4C87-BB08-60B3ACCCF018}">
      <dgm:prSet/>
      <dgm:spPr/>
      <dgm:t>
        <a:bodyPr/>
        <a:lstStyle/>
        <a:p>
          <a:endParaRPr lang="en-GB">
            <a:solidFill>
              <a:srgbClr val="002060"/>
            </a:solidFill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BF01F818-CE4E-4B43-B3B5-9C3EF18A8984}">
      <dgm:prSet phldrT="[Text]"/>
      <dgm:spPr/>
      <dgm:t>
        <a:bodyPr/>
        <a:lstStyle/>
        <a:p>
          <a:r>
            <a: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Impulsivity/mind wondering</a:t>
          </a:r>
        </a:p>
        <a:p>
          <a:endParaRPr lang="en-GB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endParaRPr lang="en-GB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33D8EE78-618E-4A69-8E53-38FB6BD424A6}" type="parTrans" cxnId="{4F50A745-C014-4298-A47F-A0A1B030AD03}">
      <dgm:prSet/>
      <dgm:spPr/>
      <dgm:t>
        <a:bodyPr/>
        <a:lstStyle/>
        <a:p>
          <a:endParaRPr lang="en-GB">
            <a:solidFill>
              <a:srgbClr val="002060"/>
            </a:solidFill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F93C9D6A-48C9-46E6-9A53-A50DFF6189B6}" type="sibTrans" cxnId="{4F50A745-C014-4298-A47F-A0A1B030AD03}">
      <dgm:prSet/>
      <dgm:spPr/>
      <dgm:t>
        <a:bodyPr/>
        <a:lstStyle/>
        <a:p>
          <a:endParaRPr lang="en-GB">
            <a:solidFill>
              <a:srgbClr val="002060"/>
            </a:solidFill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45302FB0-C15A-4278-ADB9-CA1E90E7ABA5}">
      <dgm:prSet phldrT="[Text]"/>
      <dgm:spPr/>
      <dgm:t>
        <a:bodyPr/>
        <a:lstStyle/>
        <a:p>
          <a:r>
            <a: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Emotion regulation</a:t>
          </a:r>
        </a:p>
        <a:p>
          <a:endParaRPr lang="en-GB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7BFB7027-A929-4122-A8DB-6B04A0CE2705}" type="parTrans" cxnId="{5F6B2343-9706-42FA-9E59-E60B9DA7206E}">
      <dgm:prSet/>
      <dgm:spPr/>
      <dgm:t>
        <a:bodyPr/>
        <a:lstStyle/>
        <a:p>
          <a:endParaRPr lang="en-GB">
            <a:solidFill>
              <a:srgbClr val="002060"/>
            </a:solidFill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62B33314-B890-4FB7-BAEC-08403B46E695}" type="sibTrans" cxnId="{5F6B2343-9706-42FA-9E59-E60B9DA7206E}">
      <dgm:prSet/>
      <dgm:spPr/>
      <dgm:t>
        <a:bodyPr/>
        <a:lstStyle/>
        <a:p>
          <a:endParaRPr lang="en-GB">
            <a:solidFill>
              <a:srgbClr val="002060"/>
            </a:solidFill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2DCF164F-EAB7-450F-B974-2059A731F916}">
      <dgm:prSet phldrT="[Text]"/>
      <dgm:spPr/>
      <dgm:t>
        <a:bodyPr/>
        <a:lstStyle/>
        <a:p>
          <a:r>
            <a: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Recognising, differentiating &amp; expressing emotions</a:t>
          </a:r>
        </a:p>
      </dgm:t>
    </dgm:pt>
    <dgm:pt modelId="{B1D46DE6-CC7E-418A-85AA-F7FA25A4414D}" type="parTrans" cxnId="{0F3BFE36-EC62-4C89-A685-DDAFF28EB1C3}">
      <dgm:prSet/>
      <dgm:spPr/>
      <dgm:t>
        <a:bodyPr/>
        <a:lstStyle/>
        <a:p>
          <a:endParaRPr lang="en-GB">
            <a:solidFill>
              <a:srgbClr val="002060"/>
            </a:solidFill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DBF8723F-3CAF-434F-BCA2-0201F7C55844}" type="sibTrans" cxnId="{0F3BFE36-EC62-4C89-A685-DDAFF28EB1C3}">
      <dgm:prSet/>
      <dgm:spPr/>
      <dgm:t>
        <a:bodyPr/>
        <a:lstStyle/>
        <a:p>
          <a:endParaRPr lang="en-GB">
            <a:solidFill>
              <a:srgbClr val="002060"/>
            </a:solidFill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44954A6D-5F1C-4420-B437-04740EE31E69}">
      <dgm:prSet phldrT="[Text]"/>
      <dgm:spPr/>
      <dgm:t>
        <a:bodyPr/>
        <a:lstStyle/>
        <a:p>
          <a:r>
            <a: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More frequent negative experiences</a:t>
          </a:r>
        </a:p>
        <a:p>
          <a:endParaRPr lang="en-GB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019EB039-5360-42A9-A6F8-3D968160C669}" type="parTrans" cxnId="{E438C228-6E8A-4FFE-B778-DCDC08C913B4}">
      <dgm:prSet/>
      <dgm:spPr/>
      <dgm:t>
        <a:bodyPr/>
        <a:lstStyle/>
        <a:p>
          <a:endParaRPr lang="en-GB">
            <a:solidFill>
              <a:srgbClr val="002060"/>
            </a:solidFill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970BA2F6-2C61-48D0-A5A6-3F26A904F607}" type="sibTrans" cxnId="{E438C228-6E8A-4FFE-B778-DCDC08C913B4}">
      <dgm:prSet/>
      <dgm:spPr/>
      <dgm:t>
        <a:bodyPr/>
        <a:lstStyle/>
        <a:p>
          <a:endParaRPr lang="en-GB">
            <a:solidFill>
              <a:srgbClr val="002060"/>
            </a:solidFill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15CE79D2-44AC-49CF-80CD-FD623FBCEE5A}">
      <dgm:prSet/>
      <dgm:spPr/>
      <dgm:t>
        <a:bodyPr/>
        <a:lstStyle/>
        <a:p>
          <a:r>
            <a: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Understanding other’s points of view</a:t>
          </a:r>
        </a:p>
        <a:p>
          <a:endParaRPr lang="en-GB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endParaRPr lang="en-GB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5468C671-CDAD-4949-A2FC-13461D6984AF}" type="parTrans" cxnId="{972C3627-3B08-429C-AD8C-FA563469DA51}">
      <dgm:prSet/>
      <dgm:spPr/>
      <dgm:t>
        <a:bodyPr/>
        <a:lstStyle/>
        <a:p>
          <a:endParaRPr lang="en-GB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3062029B-221A-4DCC-9855-7152BD8509E0}" type="sibTrans" cxnId="{972C3627-3B08-429C-AD8C-FA563469DA51}">
      <dgm:prSet/>
      <dgm:spPr/>
      <dgm:t>
        <a:bodyPr/>
        <a:lstStyle/>
        <a:p>
          <a:endParaRPr lang="en-GB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E46265C9-245B-4E01-BC50-2F7A29F70CD6}" type="pres">
      <dgm:prSet presAssocID="{20E9C15E-5C2A-44CD-B139-10125D2F5555}" presName="diagram" presStyleCnt="0">
        <dgm:presLayoutVars>
          <dgm:dir/>
          <dgm:resizeHandles val="exact"/>
        </dgm:presLayoutVars>
      </dgm:prSet>
      <dgm:spPr/>
    </dgm:pt>
    <dgm:pt modelId="{13C7C307-CC9F-4D43-89C1-B5CBE302EE7E}" type="pres">
      <dgm:prSet presAssocID="{70E9DAF6-E4B8-4BB2-B55D-52B77AB8D40E}" presName="node" presStyleLbl="node1" presStyleIdx="0" presStyleCnt="6">
        <dgm:presLayoutVars>
          <dgm:bulletEnabled val="1"/>
        </dgm:presLayoutVars>
      </dgm:prSet>
      <dgm:spPr/>
    </dgm:pt>
    <dgm:pt modelId="{8A835545-39AB-42EB-9A45-F69678B64CF6}" type="pres">
      <dgm:prSet presAssocID="{B95342AD-CF21-4693-BF5E-E53CE7AB15A5}" presName="sibTrans" presStyleCnt="0"/>
      <dgm:spPr/>
    </dgm:pt>
    <dgm:pt modelId="{D73CAB36-B592-465A-BC46-D5BC802C1D57}" type="pres">
      <dgm:prSet presAssocID="{BF01F818-CE4E-4B43-B3B5-9C3EF18A8984}" presName="node" presStyleLbl="node1" presStyleIdx="1" presStyleCnt="6">
        <dgm:presLayoutVars>
          <dgm:bulletEnabled val="1"/>
        </dgm:presLayoutVars>
      </dgm:prSet>
      <dgm:spPr/>
    </dgm:pt>
    <dgm:pt modelId="{6A92029C-5AD2-4EF6-8F7F-EB0741816A75}" type="pres">
      <dgm:prSet presAssocID="{F93C9D6A-48C9-46E6-9A53-A50DFF6189B6}" presName="sibTrans" presStyleCnt="0"/>
      <dgm:spPr/>
    </dgm:pt>
    <dgm:pt modelId="{E260F5AF-11BD-477C-963A-BCB2CD3F2E66}" type="pres">
      <dgm:prSet presAssocID="{45302FB0-C15A-4278-ADB9-CA1E90E7ABA5}" presName="node" presStyleLbl="node1" presStyleIdx="2" presStyleCnt="6" custLinFactNeighborX="448" custLinFactNeighborY="-1729">
        <dgm:presLayoutVars>
          <dgm:bulletEnabled val="1"/>
        </dgm:presLayoutVars>
      </dgm:prSet>
      <dgm:spPr/>
    </dgm:pt>
    <dgm:pt modelId="{FD6C9E3D-411B-4536-B17F-BA9A776C7F42}" type="pres">
      <dgm:prSet presAssocID="{62B33314-B890-4FB7-BAEC-08403B46E695}" presName="sibTrans" presStyleCnt="0"/>
      <dgm:spPr/>
    </dgm:pt>
    <dgm:pt modelId="{889D5E67-60C4-4F68-8B10-FDDD080DF97D}" type="pres">
      <dgm:prSet presAssocID="{2DCF164F-EAB7-450F-B974-2059A731F916}" presName="node" presStyleLbl="node1" presStyleIdx="3" presStyleCnt="6">
        <dgm:presLayoutVars>
          <dgm:bulletEnabled val="1"/>
        </dgm:presLayoutVars>
      </dgm:prSet>
      <dgm:spPr/>
    </dgm:pt>
    <dgm:pt modelId="{388362B9-72CF-45F8-AE95-FF0CA46CD827}" type="pres">
      <dgm:prSet presAssocID="{DBF8723F-3CAF-434F-BCA2-0201F7C55844}" presName="sibTrans" presStyleCnt="0"/>
      <dgm:spPr/>
    </dgm:pt>
    <dgm:pt modelId="{57B4B71E-526E-4F86-BC70-5BDE71B4A307}" type="pres">
      <dgm:prSet presAssocID="{44954A6D-5F1C-4420-B437-04740EE31E69}" presName="node" presStyleLbl="node1" presStyleIdx="4" presStyleCnt="6">
        <dgm:presLayoutVars>
          <dgm:bulletEnabled val="1"/>
        </dgm:presLayoutVars>
      </dgm:prSet>
      <dgm:spPr/>
    </dgm:pt>
    <dgm:pt modelId="{0EC9B379-71A2-433C-B64C-2905870CC663}" type="pres">
      <dgm:prSet presAssocID="{970BA2F6-2C61-48D0-A5A6-3F26A904F607}" presName="sibTrans" presStyleCnt="0"/>
      <dgm:spPr/>
    </dgm:pt>
    <dgm:pt modelId="{672E651E-B3C7-46D5-BAA4-912D36EDBAD4}" type="pres">
      <dgm:prSet presAssocID="{15CE79D2-44AC-49CF-80CD-FD623FBCEE5A}" presName="node" presStyleLbl="node1" presStyleIdx="5" presStyleCnt="6">
        <dgm:presLayoutVars>
          <dgm:bulletEnabled val="1"/>
        </dgm:presLayoutVars>
      </dgm:prSet>
      <dgm:spPr/>
    </dgm:pt>
  </dgm:ptLst>
  <dgm:cxnLst>
    <dgm:cxn modelId="{940E5D1C-9E36-4BD9-90AD-37A9BE78B3D6}" type="presOf" srcId="{BF01F818-CE4E-4B43-B3B5-9C3EF18A8984}" destId="{D73CAB36-B592-465A-BC46-D5BC802C1D57}" srcOrd="0" destOrd="0" presId="urn:microsoft.com/office/officeart/2005/8/layout/default"/>
    <dgm:cxn modelId="{972C3627-3B08-429C-AD8C-FA563469DA51}" srcId="{20E9C15E-5C2A-44CD-B139-10125D2F5555}" destId="{15CE79D2-44AC-49CF-80CD-FD623FBCEE5A}" srcOrd="5" destOrd="0" parTransId="{5468C671-CDAD-4949-A2FC-13461D6984AF}" sibTransId="{3062029B-221A-4DCC-9855-7152BD8509E0}"/>
    <dgm:cxn modelId="{E438C228-6E8A-4FFE-B778-DCDC08C913B4}" srcId="{20E9C15E-5C2A-44CD-B139-10125D2F5555}" destId="{44954A6D-5F1C-4420-B437-04740EE31E69}" srcOrd="4" destOrd="0" parTransId="{019EB039-5360-42A9-A6F8-3D968160C669}" sibTransId="{970BA2F6-2C61-48D0-A5A6-3F26A904F607}"/>
    <dgm:cxn modelId="{1045DD34-190A-4B11-BC6B-C11966720CA9}" type="presOf" srcId="{45302FB0-C15A-4278-ADB9-CA1E90E7ABA5}" destId="{E260F5AF-11BD-477C-963A-BCB2CD3F2E66}" srcOrd="0" destOrd="0" presId="urn:microsoft.com/office/officeart/2005/8/layout/default"/>
    <dgm:cxn modelId="{0F3BFE36-EC62-4C89-A685-DDAFF28EB1C3}" srcId="{20E9C15E-5C2A-44CD-B139-10125D2F5555}" destId="{2DCF164F-EAB7-450F-B974-2059A731F916}" srcOrd="3" destOrd="0" parTransId="{B1D46DE6-CC7E-418A-85AA-F7FA25A4414D}" sibTransId="{DBF8723F-3CAF-434F-BCA2-0201F7C55844}"/>
    <dgm:cxn modelId="{5F6B2343-9706-42FA-9E59-E60B9DA7206E}" srcId="{20E9C15E-5C2A-44CD-B139-10125D2F5555}" destId="{45302FB0-C15A-4278-ADB9-CA1E90E7ABA5}" srcOrd="2" destOrd="0" parTransId="{7BFB7027-A929-4122-A8DB-6B04A0CE2705}" sibTransId="{62B33314-B890-4FB7-BAEC-08403B46E695}"/>
    <dgm:cxn modelId="{4F50A745-C014-4298-A47F-A0A1B030AD03}" srcId="{20E9C15E-5C2A-44CD-B139-10125D2F5555}" destId="{BF01F818-CE4E-4B43-B3B5-9C3EF18A8984}" srcOrd="1" destOrd="0" parTransId="{33D8EE78-618E-4A69-8E53-38FB6BD424A6}" sibTransId="{F93C9D6A-48C9-46E6-9A53-A50DFF6189B6}"/>
    <dgm:cxn modelId="{2EF9527C-0BCB-4C87-BB08-60B3ACCCF018}" srcId="{20E9C15E-5C2A-44CD-B139-10125D2F5555}" destId="{70E9DAF6-E4B8-4BB2-B55D-52B77AB8D40E}" srcOrd="0" destOrd="0" parTransId="{B1D76C69-6FD1-45ED-B433-185AAE6F433A}" sibTransId="{B95342AD-CF21-4693-BF5E-E53CE7AB15A5}"/>
    <dgm:cxn modelId="{78338199-D484-4B15-8581-1CD48A20B4DD}" type="presOf" srcId="{20E9C15E-5C2A-44CD-B139-10125D2F5555}" destId="{E46265C9-245B-4E01-BC50-2F7A29F70CD6}" srcOrd="0" destOrd="0" presId="urn:microsoft.com/office/officeart/2005/8/layout/default"/>
    <dgm:cxn modelId="{DAC2A7A5-4DC5-4909-B1D0-F50B22C8EDC6}" type="presOf" srcId="{15CE79D2-44AC-49CF-80CD-FD623FBCEE5A}" destId="{672E651E-B3C7-46D5-BAA4-912D36EDBAD4}" srcOrd="0" destOrd="0" presId="urn:microsoft.com/office/officeart/2005/8/layout/default"/>
    <dgm:cxn modelId="{EF3222B7-4C06-43E3-A763-6B0A2D332904}" type="presOf" srcId="{2DCF164F-EAB7-450F-B974-2059A731F916}" destId="{889D5E67-60C4-4F68-8B10-FDDD080DF97D}" srcOrd="0" destOrd="0" presId="urn:microsoft.com/office/officeart/2005/8/layout/default"/>
    <dgm:cxn modelId="{3F2DC5B9-102F-46D9-A742-D6796ECDAFE4}" type="presOf" srcId="{70E9DAF6-E4B8-4BB2-B55D-52B77AB8D40E}" destId="{13C7C307-CC9F-4D43-89C1-B5CBE302EE7E}" srcOrd="0" destOrd="0" presId="urn:microsoft.com/office/officeart/2005/8/layout/default"/>
    <dgm:cxn modelId="{29B6BED6-04A2-400D-997C-AD2F254D99F2}" type="presOf" srcId="{44954A6D-5F1C-4420-B437-04740EE31E69}" destId="{57B4B71E-526E-4F86-BC70-5BDE71B4A307}" srcOrd="0" destOrd="0" presId="urn:microsoft.com/office/officeart/2005/8/layout/default"/>
    <dgm:cxn modelId="{F0019FF4-3F56-4A27-9922-70F2A58A6FDA}" type="presParOf" srcId="{E46265C9-245B-4E01-BC50-2F7A29F70CD6}" destId="{13C7C307-CC9F-4D43-89C1-B5CBE302EE7E}" srcOrd="0" destOrd="0" presId="urn:microsoft.com/office/officeart/2005/8/layout/default"/>
    <dgm:cxn modelId="{BB1EFC45-FE19-47D5-91C2-F2D995976B64}" type="presParOf" srcId="{E46265C9-245B-4E01-BC50-2F7A29F70CD6}" destId="{8A835545-39AB-42EB-9A45-F69678B64CF6}" srcOrd="1" destOrd="0" presId="urn:microsoft.com/office/officeart/2005/8/layout/default"/>
    <dgm:cxn modelId="{8B8DB77C-D0F6-41CF-A7B2-ADED8BB0A7F0}" type="presParOf" srcId="{E46265C9-245B-4E01-BC50-2F7A29F70CD6}" destId="{D73CAB36-B592-465A-BC46-D5BC802C1D57}" srcOrd="2" destOrd="0" presId="urn:microsoft.com/office/officeart/2005/8/layout/default"/>
    <dgm:cxn modelId="{91B3B61C-AB2A-4E92-8954-1E6784CDD152}" type="presParOf" srcId="{E46265C9-245B-4E01-BC50-2F7A29F70CD6}" destId="{6A92029C-5AD2-4EF6-8F7F-EB0741816A75}" srcOrd="3" destOrd="0" presId="urn:microsoft.com/office/officeart/2005/8/layout/default"/>
    <dgm:cxn modelId="{53D59BB1-2AF2-41C1-A54D-983CAD5F06D5}" type="presParOf" srcId="{E46265C9-245B-4E01-BC50-2F7A29F70CD6}" destId="{E260F5AF-11BD-477C-963A-BCB2CD3F2E66}" srcOrd="4" destOrd="0" presId="urn:microsoft.com/office/officeart/2005/8/layout/default"/>
    <dgm:cxn modelId="{B5C89090-7024-4AD3-BDE5-8F01B3EF391A}" type="presParOf" srcId="{E46265C9-245B-4E01-BC50-2F7A29F70CD6}" destId="{FD6C9E3D-411B-4536-B17F-BA9A776C7F42}" srcOrd="5" destOrd="0" presId="urn:microsoft.com/office/officeart/2005/8/layout/default"/>
    <dgm:cxn modelId="{071F81AA-6EF1-4685-9FAC-5F880E30699B}" type="presParOf" srcId="{E46265C9-245B-4E01-BC50-2F7A29F70CD6}" destId="{889D5E67-60C4-4F68-8B10-FDDD080DF97D}" srcOrd="6" destOrd="0" presId="urn:microsoft.com/office/officeart/2005/8/layout/default"/>
    <dgm:cxn modelId="{53EC63D1-16DA-4B1B-9627-FF8A40583848}" type="presParOf" srcId="{E46265C9-245B-4E01-BC50-2F7A29F70CD6}" destId="{388362B9-72CF-45F8-AE95-FF0CA46CD827}" srcOrd="7" destOrd="0" presId="urn:microsoft.com/office/officeart/2005/8/layout/default"/>
    <dgm:cxn modelId="{D763A6D4-1313-47FF-90B1-D65AA9968948}" type="presParOf" srcId="{E46265C9-245B-4E01-BC50-2F7A29F70CD6}" destId="{57B4B71E-526E-4F86-BC70-5BDE71B4A307}" srcOrd="8" destOrd="0" presId="urn:microsoft.com/office/officeart/2005/8/layout/default"/>
    <dgm:cxn modelId="{7B006453-3888-41A9-8A3D-6A1C2A13E2F2}" type="presParOf" srcId="{E46265C9-245B-4E01-BC50-2F7A29F70CD6}" destId="{0EC9B379-71A2-433C-B64C-2905870CC663}" srcOrd="9" destOrd="0" presId="urn:microsoft.com/office/officeart/2005/8/layout/default"/>
    <dgm:cxn modelId="{EBD5AC6A-BCE1-4575-80B5-752B3D5DD310}" type="presParOf" srcId="{E46265C9-245B-4E01-BC50-2F7A29F70CD6}" destId="{672E651E-B3C7-46D5-BAA4-912D36EDBAD4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612B4C-9A98-41E0-A227-30F7D6EA3957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A6EC4FC-F0C1-4EC5-9E01-0853D63D23FE}">
      <dgm:prSet custT="1"/>
      <dgm:spPr/>
      <dgm:t>
        <a:bodyPr/>
        <a:lstStyle/>
        <a:p>
          <a:r>
            <a:rPr 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Connecting at the right time</a:t>
          </a:r>
        </a:p>
        <a:p>
          <a:endParaRPr lang="en-US" sz="24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endParaRPr lang="en-US" sz="24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F661DD14-8B1E-412B-84FD-839E0C7B3646}" type="parTrans" cxnId="{11B4A1C5-9A30-4FA7-BEDA-297A2B0E020D}">
      <dgm:prSet/>
      <dgm:spPr/>
      <dgm:t>
        <a:bodyPr/>
        <a:lstStyle/>
        <a:p>
          <a:endParaRPr lang="en-US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D3B2F669-0461-4E25-A06B-C8803A8C3114}" type="sibTrans" cxnId="{11B4A1C5-9A30-4FA7-BEDA-297A2B0E020D}">
      <dgm:prSet/>
      <dgm:spPr/>
      <dgm:t>
        <a:bodyPr/>
        <a:lstStyle/>
        <a:p>
          <a:endParaRPr lang="en-US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85B32B87-67E5-4911-BB7A-4E7B85E798B6}">
      <dgm:prSet custT="1"/>
      <dgm:spPr/>
      <dgm:t>
        <a:bodyPr/>
        <a:lstStyle/>
        <a:p>
          <a:r>
            <a:rPr 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Be</a:t>
          </a:r>
          <a:r>
            <a:rPr lang="en-US" sz="240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 mindful of sensory differences</a:t>
          </a:r>
        </a:p>
        <a:p>
          <a:endParaRPr lang="en-US" sz="2400" baseline="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endParaRPr lang="en-US" sz="24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8AB3BEC1-E457-43B4-92D9-EA7E8FA2DB68}" type="parTrans" cxnId="{B8D244B9-8A8F-4D9F-B0BA-B313B5F9DA41}">
      <dgm:prSet/>
      <dgm:spPr/>
      <dgm:t>
        <a:bodyPr/>
        <a:lstStyle/>
        <a:p>
          <a:endParaRPr lang="en-GB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756B8FE9-491C-41B1-8EAE-3DC26E4FF606}" type="sibTrans" cxnId="{B8D244B9-8A8F-4D9F-B0BA-B313B5F9DA41}">
      <dgm:prSet/>
      <dgm:spPr/>
      <dgm:t>
        <a:bodyPr/>
        <a:lstStyle/>
        <a:p>
          <a:endParaRPr lang="en-GB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1123FAA8-0E9E-4854-8254-144D9F260A33}">
      <dgm:prSet custT="1"/>
      <dgm:spPr/>
      <dgm:t>
        <a:bodyPr/>
        <a:lstStyle/>
        <a:p>
          <a:endParaRPr lang="en-US" sz="24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r>
            <a:rPr 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Connection may look different for neurodivergent children</a:t>
          </a:r>
        </a:p>
        <a:p>
          <a:endParaRPr lang="en-US" sz="24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endParaRPr lang="en-US" sz="24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19404235-F525-4127-AC54-58787C6F8D70}" type="parTrans" cxnId="{176731F4-0CC9-4406-8CBC-2C0E2C3EE2D5}">
      <dgm:prSet/>
      <dgm:spPr/>
      <dgm:t>
        <a:bodyPr/>
        <a:lstStyle/>
        <a:p>
          <a:endParaRPr lang="en-GB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7079160B-4BA5-4772-AA76-0B8B62303953}" type="sibTrans" cxnId="{176731F4-0CC9-4406-8CBC-2C0E2C3EE2D5}">
      <dgm:prSet/>
      <dgm:spPr/>
      <dgm:t>
        <a:bodyPr/>
        <a:lstStyle/>
        <a:p>
          <a:endParaRPr lang="en-GB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01235C14-7A1D-422E-89B3-51C2894F19A3}">
      <dgm:prSet custT="1"/>
      <dgm:spPr/>
      <dgm:t>
        <a:bodyPr/>
        <a:lstStyle/>
        <a:p>
          <a:r>
            <a:rPr lang="en-US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Give</a:t>
          </a:r>
          <a:r>
            <a:rPr lang="en-US" sz="240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 alternate ways of communicating</a:t>
          </a:r>
        </a:p>
        <a:p>
          <a:endParaRPr lang="en-US" sz="2400" baseline="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endParaRPr lang="en-US" sz="24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56FA14FC-3D9F-463D-AB05-17091BFB99FB}" type="parTrans" cxnId="{944F0403-90D9-4CE6-A0B6-A9F5079FCC8A}">
      <dgm:prSet/>
      <dgm:spPr/>
      <dgm:t>
        <a:bodyPr/>
        <a:lstStyle/>
        <a:p>
          <a:endParaRPr lang="en-GB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39B8F540-6883-4730-8E8F-A8E9ED0BBFA7}" type="sibTrans" cxnId="{944F0403-90D9-4CE6-A0B6-A9F5079FCC8A}">
      <dgm:prSet/>
      <dgm:spPr/>
      <dgm:t>
        <a:bodyPr/>
        <a:lstStyle/>
        <a:p>
          <a:endParaRPr lang="en-GB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12E12B87-37BD-40A8-AC8F-11A371A1680F}">
      <dgm:prSet custT="1"/>
      <dgm:spPr/>
      <dgm:t>
        <a:bodyPr/>
        <a:lstStyle/>
        <a:p>
          <a:r>
            <a: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Incorporate</a:t>
          </a:r>
          <a:r>
            <a:rPr lang="en-GB" sz="240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 special interests</a:t>
          </a:r>
        </a:p>
        <a:p>
          <a:endParaRPr lang="en-GB" sz="2400" baseline="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endParaRPr lang="en-GB" sz="24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61FE54D2-4329-4DB1-944A-77431586800D}" type="parTrans" cxnId="{37A607DC-96DF-4E2D-AAE6-1EDF39B9A054}">
      <dgm:prSet/>
      <dgm:spPr/>
      <dgm:t>
        <a:bodyPr/>
        <a:lstStyle/>
        <a:p>
          <a:endParaRPr lang="en-GB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118408B4-C351-4F2F-A981-134F14F77DBB}" type="sibTrans" cxnId="{37A607DC-96DF-4E2D-AAE6-1EDF39B9A054}">
      <dgm:prSet/>
      <dgm:spPr/>
      <dgm:t>
        <a:bodyPr/>
        <a:lstStyle/>
        <a:p>
          <a:endParaRPr lang="en-GB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B389CA67-8B0B-43D5-AD1E-B2CD4C19BD56}">
      <dgm:prSet custT="1"/>
      <dgm:spPr/>
      <dgm:t>
        <a:bodyPr/>
        <a:lstStyle/>
        <a:p>
          <a:r>
            <a: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Doing something they enjoy alongside them</a:t>
          </a:r>
        </a:p>
        <a:p>
          <a:endParaRPr lang="en-GB" sz="24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endParaRPr lang="en-GB" sz="24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A2DDCBD2-1858-4D49-8953-2459F4F3008F}" type="parTrans" cxnId="{1817AF18-729F-4832-B146-3DD853A8464E}">
      <dgm:prSet/>
      <dgm:spPr/>
      <dgm:t>
        <a:bodyPr/>
        <a:lstStyle/>
        <a:p>
          <a:endParaRPr lang="en-GB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55BA7F43-8BE0-4794-83E3-5177B2B0E574}" type="sibTrans" cxnId="{1817AF18-729F-4832-B146-3DD853A8464E}">
      <dgm:prSet/>
      <dgm:spPr/>
      <dgm:t>
        <a:bodyPr/>
        <a:lstStyle/>
        <a:p>
          <a:endParaRPr lang="en-GB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AFFB3D25-3EB2-4F0D-8E0B-F6A00B3D758B}" type="pres">
      <dgm:prSet presAssocID="{1A612B4C-9A98-41E0-A227-30F7D6EA3957}" presName="diagram" presStyleCnt="0">
        <dgm:presLayoutVars>
          <dgm:dir/>
          <dgm:resizeHandles val="exact"/>
        </dgm:presLayoutVars>
      </dgm:prSet>
      <dgm:spPr/>
    </dgm:pt>
    <dgm:pt modelId="{0C9E9982-1265-4D3E-B9C2-3548E6749C2C}" type="pres">
      <dgm:prSet presAssocID="{EA6EC4FC-F0C1-4EC5-9E01-0853D63D23FE}" presName="node" presStyleLbl="node1" presStyleIdx="0" presStyleCnt="6">
        <dgm:presLayoutVars>
          <dgm:bulletEnabled val="1"/>
        </dgm:presLayoutVars>
      </dgm:prSet>
      <dgm:spPr/>
    </dgm:pt>
    <dgm:pt modelId="{AB672279-DC86-4F2F-A465-2F5C21304F81}" type="pres">
      <dgm:prSet presAssocID="{D3B2F669-0461-4E25-A06B-C8803A8C3114}" presName="sibTrans" presStyleCnt="0"/>
      <dgm:spPr/>
    </dgm:pt>
    <dgm:pt modelId="{0D3CE8E7-A7D0-4E08-9636-B70FEF075145}" type="pres">
      <dgm:prSet presAssocID="{01235C14-7A1D-422E-89B3-51C2894F19A3}" presName="node" presStyleLbl="node1" presStyleIdx="1" presStyleCnt="6" custLinFactNeighborX="1102" custLinFactNeighborY="428">
        <dgm:presLayoutVars>
          <dgm:bulletEnabled val="1"/>
        </dgm:presLayoutVars>
      </dgm:prSet>
      <dgm:spPr/>
    </dgm:pt>
    <dgm:pt modelId="{46399300-19AD-4D47-9CEE-545C3C163A4B}" type="pres">
      <dgm:prSet presAssocID="{39B8F540-6883-4730-8E8F-A8E9ED0BBFA7}" presName="sibTrans" presStyleCnt="0"/>
      <dgm:spPr/>
    </dgm:pt>
    <dgm:pt modelId="{CBC0F5BC-690C-496F-BB31-9540EC282EC3}" type="pres">
      <dgm:prSet presAssocID="{1123FAA8-0E9E-4854-8254-144D9F260A33}" presName="node" presStyleLbl="node1" presStyleIdx="2" presStyleCnt="6">
        <dgm:presLayoutVars>
          <dgm:bulletEnabled val="1"/>
        </dgm:presLayoutVars>
      </dgm:prSet>
      <dgm:spPr/>
    </dgm:pt>
    <dgm:pt modelId="{03399CB5-E3A8-49C2-BCD6-07AEB0DD1BA1}" type="pres">
      <dgm:prSet presAssocID="{7079160B-4BA5-4772-AA76-0B8B62303953}" presName="sibTrans" presStyleCnt="0"/>
      <dgm:spPr/>
    </dgm:pt>
    <dgm:pt modelId="{0E466579-206C-4110-A475-B55F5825F821}" type="pres">
      <dgm:prSet presAssocID="{85B32B87-67E5-4911-BB7A-4E7B85E798B6}" presName="node" presStyleLbl="node1" presStyleIdx="3" presStyleCnt="6">
        <dgm:presLayoutVars>
          <dgm:bulletEnabled val="1"/>
        </dgm:presLayoutVars>
      </dgm:prSet>
      <dgm:spPr/>
    </dgm:pt>
    <dgm:pt modelId="{DDD6BB18-AF1D-41FC-A496-F227528C6BEE}" type="pres">
      <dgm:prSet presAssocID="{756B8FE9-491C-41B1-8EAE-3DC26E4FF606}" presName="sibTrans" presStyleCnt="0"/>
      <dgm:spPr/>
    </dgm:pt>
    <dgm:pt modelId="{85D124A7-E035-4D73-80AC-E8B85B4A9063}" type="pres">
      <dgm:prSet presAssocID="{12E12B87-37BD-40A8-AC8F-11A371A1680F}" presName="node" presStyleLbl="node1" presStyleIdx="4" presStyleCnt="6">
        <dgm:presLayoutVars>
          <dgm:bulletEnabled val="1"/>
        </dgm:presLayoutVars>
      </dgm:prSet>
      <dgm:spPr/>
    </dgm:pt>
    <dgm:pt modelId="{057C60D4-0BD3-4883-9C52-DFBEE610CD17}" type="pres">
      <dgm:prSet presAssocID="{118408B4-C351-4F2F-A981-134F14F77DBB}" presName="sibTrans" presStyleCnt="0"/>
      <dgm:spPr/>
    </dgm:pt>
    <dgm:pt modelId="{87B7D930-CEAC-4946-B0FE-01B96C7BDE3C}" type="pres">
      <dgm:prSet presAssocID="{B389CA67-8B0B-43D5-AD1E-B2CD4C19BD56}" presName="node" presStyleLbl="node1" presStyleIdx="5" presStyleCnt="6">
        <dgm:presLayoutVars>
          <dgm:bulletEnabled val="1"/>
        </dgm:presLayoutVars>
      </dgm:prSet>
      <dgm:spPr/>
    </dgm:pt>
  </dgm:ptLst>
  <dgm:cxnLst>
    <dgm:cxn modelId="{944F0403-90D9-4CE6-A0B6-A9F5079FCC8A}" srcId="{1A612B4C-9A98-41E0-A227-30F7D6EA3957}" destId="{01235C14-7A1D-422E-89B3-51C2894F19A3}" srcOrd="1" destOrd="0" parTransId="{56FA14FC-3D9F-463D-AB05-17091BFB99FB}" sibTransId="{39B8F540-6883-4730-8E8F-A8E9ED0BBFA7}"/>
    <dgm:cxn modelId="{531DD017-1C5C-46E1-81B8-760B8A710AE6}" type="presOf" srcId="{01235C14-7A1D-422E-89B3-51C2894F19A3}" destId="{0D3CE8E7-A7D0-4E08-9636-B70FEF075145}" srcOrd="0" destOrd="0" presId="urn:microsoft.com/office/officeart/2005/8/layout/default"/>
    <dgm:cxn modelId="{1817AF18-729F-4832-B146-3DD853A8464E}" srcId="{1A612B4C-9A98-41E0-A227-30F7D6EA3957}" destId="{B389CA67-8B0B-43D5-AD1E-B2CD4C19BD56}" srcOrd="5" destOrd="0" parTransId="{A2DDCBD2-1858-4D49-8953-2459F4F3008F}" sibTransId="{55BA7F43-8BE0-4794-83E3-5177B2B0E574}"/>
    <dgm:cxn modelId="{03923724-6976-44A1-B352-286913AAF6BD}" type="presOf" srcId="{B389CA67-8B0B-43D5-AD1E-B2CD4C19BD56}" destId="{87B7D930-CEAC-4946-B0FE-01B96C7BDE3C}" srcOrd="0" destOrd="0" presId="urn:microsoft.com/office/officeart/2005/8/layout/default"/>
    <dgm:cxn modelId="{A1EB7767-CFE6-4289-878E-CFCC771F601F}" type="presOf" srcId="{85B32B87-67E5-4911-BB7A-4E7B85E798B6}" destId="{0E466579-206C-4110-A475-B55F5825F821}" srcOrd="0" destOrd="0" presId="urn:microsoft.com/office/officeart/2005/8/layout/default"/>
    <dgm:cxn modelId="{C60E9054-616D-4206-8D36-F8860CCE4E0C}" type="presOf" srcId="{1A612B4C-9A98-41E0-A227-30F7D6EA3957}" destId="{AFFB3D25-3EB2-4F0D-8E0B-F6A00B3D758B}" srcOrd="0" destOrd="0" presId="urn:microsoft.com/office/officeart/2005/8/layout/default"/>
    <dgm:cxn modelId="{A7A35376-2890-4015-84D7-8370322397DF}" type="presOf" srcId="{12E12B87-37BD-40A8-AC8F-11A371A1680F}" destId="{85D124A7-E035-4D73-80AC-E8B85B4A9063}" srcOrd="0" destOrd="0" presId="urn:microsoft.com/office/officeart/2005/8/layout/default"/>
    <dgm:cxn modelId="{6EF74D8B-08C7-42B9-90FA-5ED95B77EC1A}" type="presOf" srcId="{EA6EC4FC-F0C1-4EC5-9E01-0853D63D23FE}" destId="{0C9E9982-1265-4D3E-B9C2-3548E6749C2C}" srcOrd="0" destOrd="0" presId="urn:microsoft.com/office/officeart/2005/8/layout/default"/>
    <dgm:cxn modelId="{B8D244B9-8A8F-4D9F-B0BA-B313B5F9DA41}" srcId="{1A612B4C-9A98-41E0-A227-30F7D6EA3957}" destId="{85B32B87-67E5-4911-BB7A-4E7B85E798B6}" srcOrd="3" destOrd="0" parTransId="{8AB3BEC1-E457-43B4-92D9-EA7E8FA2DB68}" sibTransId="{756B8FE9-491C-41B1-8EAE-3DC26E4FF606}"/>
    <dgm:cxn modelId="{C5BCB3B9-FBF4-4CCA-A830-66592D2CC4B2}" type="presOf" srcId="{1123FAA8-0E9E-4854-8254-144D9F260A33}" destId="{CBC0F5BC-690C-496F-BB31-9540EC282EC3}" srcOrd="0" destOrd="0" presId="urn:microsoft.com/office/officeart/2005/8/layout/default"/>
    <dgm:cxn modelId="{11B4A1C5-9A30-4FA7-BEDA-297A2B0E020D}" srcId="{1A612B4C-9A98-41E0-A227-30F7D6EA3957}" destId="{EA6EC4FC-F0C1-4EC5-9E01-0853D63D23FE}" srcOrd="0" destOrd="0" parTransId="{F661DD14-8B1E-412B-84FD-839E0C7B3646}" sibTransId="{D3B2F669-0461-4E25-A06B-C8803A8C3114}"/>
    <dgm:cxn modelId="{37A607DC-96DF-4E2D-AAE6-1EDF39B9A054}" srcId="{1A612B4C-9A98-41E0-A227-30F7D6EA3957}" destId="{12E12B87-37BD-40A8-AC8F-11A371A1680F}" srcOrd="4" destOrd="0" parTransId="{61FE54D2-4329-4DB1-944A-77431586800D}" sibTransId="{118408B4-C351-4F2F-A981-134F14F77DBB}"/>
    <dgm:cxn modelId="{176731F4-0CC9-4406-8CBC-2C0E2C3EE2D5}" srcId="{1A612B4C-9A98-41E0-A227-30F7D6EA3957}" destId="{1123FAA8-0E9E-4854-8254-144D9F260A33}" srcOrd="2" destOrd="0" parTransId="{19404235-F525-4127-AC54-58787C6F8D70}" sibTransId="{7079160B-4BA5-4772-AA76-0B8B62303953}"/>
    <dgm:cxn modelId="{EE9601A1-B272-4D0D-9892-39F58E6965D6}" type="presParOf" srcId="{AFFB3D25-3EB2-4F0D-8E0B-F6A00B3D758B}" destId="{0C9E9982-1265-4D3E-B9C2-3548E6749C2C}" srcOrd="0" destOrd="0" presId="urn:microsoft.com/office/officeart/2005/8/layout/default"/>
    <dgm:cxn modelId="{D1FC0018-2397-4F53-847B-6F5B093B42CC}" type="presParOf" srcId="{AFFB3D25-3EB2-4F0D-8E0B-F6A00B3D758B}" destId="{AB672279-DC86-4F2F-A465-2F5C21304F81}" srcOrd="1" destOrd="0" presId="urn:microsoft.com/office/officeart/2005/8/layout/default"/>
    <dgm:cxn modelId="{135FBA93-EED0-4378-80C3-ED7696B2F6C9}" type="presParOf" srcId="{AFFB3D25-3EB2-4F0D-8E0B-F6A00B3D758B}" destId="{0D3CE8E7-A7D0-4E08-9636-B70FEF075145}" srcOrd="2" destOrd="0" presId="urn:microsoft.com/office/officeart/2005/8/layout/default"/>
    <dgm:cxn modelId="{B152B9E5-D715-4667-BFD3-0DDBD59BAF98}" type="presParOf" srcId="{AFFB3D25-3EB2-4F0D-8E0B-F6A00B3D758B}" destId="{46399300-19AD-4D47-9CEE-545C3C163A4B}" srcOrd="3" destOrd="0" presId="urn:microsoft.com/office/officeart/2005/8/layout/default"/>
    <dgm:cxn modelId="{11EF45A3-FF92-4415-90A9-A52AC8C457D2}" type="presParOf" srcId="{AFFB3D25-3EB2-4F0D-8E0B-F6A00B3D758B}" destId="{CBC0F5BC-690C-496F-BB31-9540EC282EC3}" srcOrd="4" destOrd="0" presId="urn:microsoft.com/office/officeart/2005/8/layout/default"/>
    <dgm:cxn modelId="{E3497D02-05E2-4748-9F3F-A0026713042E}" type="presParOf" srcId="{AFFB3D25-3EB2-4F0D-8E0B-F6A00B3D758B}" destId="{03399CB5-E3A8-49C2-BCD6-07AEB0DD1BA1}" srcOrd="5" destOrd="0" presId="urn:microsoft.com/office/officeart/2005/8/layout/default"/>
    <dgm:cxn modelId="{6D4F4334-D592-4B55-BAF2-8EDCB51ABEBF}" type="presParOf" srcId="{AFFB3D25-3EB2-4F0D-8E0B-F6A00B3D758B}" destId="{0E466579-206C-4110-A475-B55F5825F821}" srcOrd="6" destOrd="0" presId="urn:microsoft.com/office/officeart/2005/8/layout/default"/>
    <dgm:cxn modelId="{AEE913D8-A938-4A1F-A5E0-E4CAD4E79E5E}" type="presParOf" srcId="{AFFB3D25-3EB2-4F0D-8E0B-F6A00B3D758B}" destId="{DDD6BB18-AF1D-41FC-A496-F227528C6BEE}" srcOrd="7" destOrd="0" presId="urn:microsoft.com/office/officeart/2005/8/layout/default"/>
    <dgm:cxn modelId="{9EDA638B-2010-4C82-8E53-0E0F54759326}" type="presParOf" srcId="{AFFB3D25-3EB2-4F0D-8E0B-F6A00B3D758B}" destId="{85D124A7-E035-4D73-80AC-E8B85B4A9063}" srcOrd="8" destOrd="0" presId="urn:microsoft.com/office/officeart/2005/8/layout/default"/>
    <dgm:cxn modelId="{C19071E8-F974-41EF-8E0F-9B38397EF2E4}" type="presParOf" srcId="{AFFB3D25-3EB2-4F0D-8E0B-F6A00B3D758B}" destId="{057C60D4-0BD3-4883-9C52-DFBEE610CD17}" srcOrd="9" destOrd="0" presId="urn:microsoft.com/office/officeart/2005/8/layout/default"/>
    <dgm:cxn modelId="{A6F0A19E-67A9-47B5-987E-24F70984E0AA}" type="presParOf" srcId="{AFFB3D25-3EB2-4F0D-8E0B-F6A00B3D758B}" destId="{87B7D930-CEAC-4946-B0FE-01B96C7BDE3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5D35D71-4895-466B-9AFC-011052232858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63E45C2F-8F42-42E0-94FD-A00396985A78}">
      <dgm:prSet custT="1"/>
      <dgm:spPr/>
      <dgm:t>
        <a:bodyPr/>
        <a:lstStyle/>
        <a:p>
          <a:pPr>
            <a:defRPr cap="all"/>
          </a:pPr>
          <a:r>
            <a:rPr lang="en-GB" sz="2400" dirty="0"/>
            <a:t>Sleep</a:t>
          </a:r>
          <a:endParaRPr lang="en-US" sz="2400" dirty="0"/>
        </a:p>
      </dgm:t>
    </dgm:pt>
    <dgm:pt modelId="{C408176A-6FBB-4B0A-900C-9F436A5DEBC8}" type="parTrans" cxnId="{BB954F23-85FA-49FE-A6EB-8C767EA80404}">
      <dgm:prSet/>
      <dgm:spPr/>
      <dgm:t>
        <a:bodyPr/>
        <a:lstStyle/>
        <a:p>
          <a:endParaRPr lang="en-US" sz="2000"/>
        </a:p>
      </dgm:t>
    </dgm:pt>
    <dgm:pt modelId="{4B4631C2-EFE6-4F14-AE70-578AF6EE3158}" type="sibTrans" cxnId="{BB954F23-85FA-49FE-A6EB-8C767EA80404}">
      <dgm:prSet/>
      <dgm:spPr/>
      <dgm:t>
        <a:bodyPr/>
        <a:lstStyle/>
        <a:p>
          <a:endParaRPr lang="en-US" sz="2000"/>
        </a:p>
      </dgm:t>
    </dgm:pt>
    <dgm:pt modelId="{2A3ACC61-43F0-4F63-8602-E52B91522641}">
      <dgm:prSet custT="1"/>
      <dgm:spPr/>
      <dgm:t>
        <a:bodyPr/>
        <a:lstStyle/>
        <a:p>
          <a:pPr>
            <a:defRPr cap="all"/>
          </a:pPr>
          <a:r>
            <a:rPr lang="en-GB" sz="2400" dirty="0"/>
            <a:t>Healthy diet</a:t>
          </a:r>
          <a:endParaRPr lang="en-US" sz="2400" dirty="0"/>
        </a:p>
      </dgm:t>
    </dgm:pt>
    <dgm:pt modelId="{8166466F-7CDF-4D28-AA71-F192A3915CD6}" type="parTrans" cxnId="{06118EA6-4CFB-432A-9FCE-1984DFD174DA}">
      <dgm:prSet/>
      <dgm:spPr/>
      <dgm:t>
        <a:bodyPr/>
        <a:lstStyle/>
        <a:p>
          <a:endParaRPr lang="en-US" sz="2000"/>
        </a:p>
      </dgm:t>
    </dgm:pt>
    <dgm:pt modelId="{D5AC09AD-E782-48E7-A711-95972E5CBEFA}" type="sibTrans" cxnId="{06118EA6-4CFB-432A-9FCE-1984DFD174DA}">
      <dgm:prSet/>
      <dgm:spPr/>
      <dgm:t>
        <a:bodyPr/>
        <a:lstStyle/>
        <a:p>
          <a:endParaRPr lang="en-US" sz="2000"/>
        </a:p>
      </dgm:t>
    </dgm:pt>
    <dgm:pt modelId="{8BA779D2-7839-42DC-B4C8-C9AEAAE4A26D}">
      <dgm:prSet custT="1"/>
      <dgm:spPr/>
      <dgm:t>
        <a:bodyPr/>
        <a:lstStyle/>
        <a:p>
          <a:pPr>
            <a:defRPr cap="all"/>
          </a:pPr>
          <a:r>
            <a:rPr lang="en-GB" sz="2400" dirty="0">
              <a:solidFill>
                <a:srgbClr val="92D050"/>
              </a:solidFill>
            </a:rPr>
            <a:t>Exercise </a:t>
          </a:r>
          <a:endParaRPr lang="en-US" sz="2400" dirty="0">
            <a:solidFill>
              <a:srgbClr val="92D050"/>
            </a:solidFill>
          </a:endParaRPr>
        </a:p>
      </dgm:t>
    </dgm:pt>
    <dgm:pt modelId="{D3439B14-D894-4D16-AB00-5BD7536D66CB}" type="parTrans" cxnId="{0CECFD4D-40FE-4FA4-AC0B-2C2BBBBCF91E}">
      <dgm:prSet/>
      <dgm:spPr/>
      <dgm:t>
        <a:bodyPr/>
        <a:lstStyle/>
        <a:p>
          <a:endParaRPr lang="en-US" sz="2000"/>
        </a:p>
      </dgm:t>
    </dgm:pt>
    <dgm:pt modelId="{E462939A-72FF-465F-9E1F-395DDBA375DF}" type="sibTrans" cxnId="{0CECFD4D-40FE-4FA4-AC0B-2C2BBBBCF91E}">
      <dgm:prSet/>
      <dgm:spPr/>
      <dgm:t>
        <a:bodyPr/>
        <a:lstStyle/>
        <a:p>
          <a:endParaRPr lang="en-US" sz="2000"/>
        </a:p>
      </dgm:t>
    </dgm:pt>
    <dgm:pt modelId="{0A827484-0140-4B53-B3EF-E5652D395947}">
      <dgm:prSet custT="1"/>
      <dgm:spPr/>
      <dgm:t>
        <a:bodyPr/>
        <a:lstStyle/>
        <a:p>
          <a:pPr>
            <a:defRPr cap="all"/>
          </a:pPr>
          <a:r>
            <a:rPr lang="en-GB" sz="2400" dirty="0"/>
            <a:t>Social connection</a:t>
          </a:r>
          <a:endParaRPr lang="en-US" sz="2400" dirty="0"/>
        </a:p>
      </dgm:t>
    </dgm:pt>
    <dgm:pt modelId="{8E5EF98B-9EFD-4835-9275-C8E196B7347F}" type="parTrans" cxnId="{DA921E78-8931-4778-B8E6-4B2B611283AE}">
      <dgm:prSet/>
      <dgm:spPr/>
      <dgm:t>
        <a:bodyPr/>
        <a:lstStyle/>
        <a:p>
          <a:endParaRPr lang="en-US" sz="2000"/>
        </a:p>
      </dgm:t>
    </dgm:pt>
    <dgm:pt modelId="{2E88C945-35AF-4E79-8014-714DDC3CDF42}" type="sibTrans" cxnId="{DA921E78-8931-4778-B8E6-4B2B611283AE}">
      <dgm:prSet/>
      <dgm:spPr/>
      <dgm:t>
        <a:bodyPr/>
        <a:lstStyle/>
        <a:p>
          <a:endParaRPr lang="en-US" sz="2000"/>
        </a:p>
      </dgm:t>
    </dgm:pt>
    <dgm:pt modelId="{CC0D3B52-7762-491C-8BCC-B75768F5AA7F}" type="pres">
      <dgm:prSet presAssocID="{05D35D71-4895-466B-9AFC-011052232858}" presName="root" presStyleCnt="0">
        <dgm:presLayoutVars>
          <dgm:dir/>
          <dgm:resizeHandles val="exact"/>
        </dgm:presLayoutVars>
      </dgm:prSet>
      <dgm:spPr/>
    </dgm:pt>
    <dgm:pt modelId="{B7EA036E-BE0B-4A51-8751-D35A0233D23E}" type="pres">
      <dgm:prSet presAssocID="{63E45C2F-8F42-42E0-94FD-A00396985A78}" presName="compNode" presStyleCnt="0"/>
      <dgm:spPr/>
    </dgm:pt>
    <dgm:pt modelId="{C5B06A57-AD81-471F-91B5-E8ED8E43F0EB}" type="pres">
      <dgm:prSet presAssocID="{63E45C2F-8F42-42E0-94FD-A00396985A78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2A698AC6-19B0-48CD-9E6F-4A22E915E74B}" type="pres">
      <dgm:prSet presAssocID="{63E45C2F-8F42-42E0-94FD-A00396985A7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leep"/>
        </a:ext>
      </dgm:extLst>
    </dgm:pt>
    <dgm:pt modelId="{AC951AE6-8A4C-4ACA-87D8-91D7EEB7D00E}" type="pres">
      <dgm:prSet presAssocID="{63E45C2F-8F42-42E0-94FD-A00396985A78}" presName="spaceRect" presStyleCnt="0"/>
      <dgm:spPr/>
    </dgm:pt>
    <dgm:pt modelId="{9247EB82-1303-46AF-9E89-4CC6483E80D9}" type="pres">
      <dgm:prSet presAssocID="{63E45C2F-8F42-42E0-94FD-A00396985A78}" presName="textRect" presStyleLbl="revTx" presStyleIdx="0" presStyleCnt="4">
        <dgm:presLayoutVars>
          <dgm:chMax val="1"/>
          <dgm:chPref val="1"/>
        </dgm:presLayoutVars>
      </dgm:prSet>
      <dgm:spPr/>
    </dgm:pt>
    <dgm:pt modelId="{4B0A0952-DEFD-4D68-8E5E-0E9ED3E487AA}" type="pres">
      <dgm:prSet presAssocID="{4B4631C2-EFE6-4F14-AE70-578AF6EE3158}" presName="sibTrans" presStyleCnt="0"/>
      <dgm:spPr/>
    </dgm:pt>
    <dgm:pt modelId="{B8DE4FFB-9955-4AA4-B0D4-955E6DAEA17B}" type="pres">
      <dgm:prSet presAssocID="{2A3ACC61-43F0-4F63-8602-E52B91522641}" presName="compNode" presStyleCnt="0"/>
      <dgm:spPr/>
    </dgm:pt>
    <dgm:pt modelId="{605C8D7E-AC1F-4100-9EE2-4230166DF740}" type="pres">
      <dgm:prSet presAssocID="{2A3ACC61-43F0-4F63-8602-E52B91522641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18A00519-E4ED-4F1B-B749-A0D23CD4F859}" type="pres">
      <dgm:prSet presAssocID="{2A3ACC61-43F0-4F63-8602-E52B9152264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pple"/>
        </a:ext>
      </dgm:extLst>
    </dgm:pt>
    <dgm:pt modelId="{A3B484C9-031B-4FF7-8E10-EA9692AB9919}" type="pres">
      <dgm:prSet presAssocID="{2A3ACC61-43F0-4F63-8602-E52B91522641}" presName="spaceRect" presStyleCnt="0"/>
      <dgm:spPr/>
    </dgm:pt>
    <dgm:pt modelId="{CA178DA4-C96D-498A-A797-797A3D63F0E2}" type="pres">
      <dgm:prSet presAssocID="{2A3ACC61-43F0-4F63-8602-E52B91522641}" presName="textRect" presStyleLbl="revTx" presStyleIdx="1" presStyleCnt="4">
        <dgm:presLayoutVars>
          <dgm:chMax val="1"/>
          <dgm:chPref val="1"/>
        </dgm:presLayoutVars>
      </dgm:prSet>
      <dgm:spPr/>
    </dgm:pt>
    <dgm:pt modelId="{8DEB8F8F-3723-4392-9131-E34993B1BE2F}" type="pres">
      <dgm:prSet presAssocID="{D5AC09AD-E782-48E7-A711-95972E5CBEFA}" presName="sibTrans" presStyleCnt="0"/>
      <dgm:spPr/>
    </dgm:pt>
    <dgm:pt modelId="{AA24D740-F581-4D90-9E3A-4957EF54BEB3}" type="pres">
      <dgm:prSet presAssocID="{8BA779D2-7839-42DC-B4C8-C9AEAAE4A26D}" presName="compNode" presStyleCnt="0"/>
      <dgm:spPr/>
    </dgm:pt>
    <dgm:pt modelId="{89187270-BF88-4A7C-A6D1-F226F02DE26C}" type="pres">
      <dgm:prSet presAssocID="{8BA779D2-7839-42DC-B4C8-C9AEAAE4A26D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  <a:solidFill>
          <a:srgbClr val="92D050"/>
        </a:solidFill>
      </dgm:spPr>
    </dgm:pt>
    <dgm:pt modelId="{7FE59BFA-081E-427B-B283-E99708C24A6B}" type="pres">
      <dgm:prSet presAssocID="{8BA779D2-7839-42DC-B4C8-C9AEAAE4A26D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7C5A5C65-AE91-46D5-97FE-B7FB6F742A39}" type="pres">
      <dgm:prSet presAssocID="{8BA779D2-7839-42DC-B4C8-C9AEAAE4A26D}" presName="spaceRect" presStyleCnt="0"/>
      <dgm:spPr/>
    </dgm:pt>
    <dgm:pt modelId="{7E086106-F0D7-4285-95EE-18FEC045E819}" type="pres">
      <dgm:prSet presAssocID="{8BA779D2-7839-42DC-B4C8-C9AEAAE4A26D}" presName="textRect" presStyleLbl="revTx" presStyleIdx="2" presStyleCnt="4">
        <dgm:presLayoutVars>
          <dgm:chMax val="1"/>
          <dgm:chPref val="1"/>
        </dgm:presLayoutVars>
      </dgm:prSet>
      <dgm:spPr/>
    </dgm:pt>
    <dgm:pt modelId="{D65351CD-E8AF-40FA-89A7-11F8615758CC}" type="pres">
      <dgm:prSet presAssocID="{E462939A-72FF-465F-9E1F-395DDBA375DF}" presName="sibTrans" presStyleCnt="0"/>
      <dgm:spPr/>
    </dgm:pt>
    <dgm:pt modelId="{45B80230-D8D6-4CD4-BA42-41440DABF5AC}" type="pres">
      <dgm:prSet presAssocID="{0A827484-0140-4B53-B3EF-E5652D395947}" presName="compNode" presStyleCnt="0"/>
      <dgm:spPr/>
    </dgm:pt>
    <dgm:pt modelId="{216F58EE-579B-490B-8D0B-5BFFF25517FC}" type="pres">
      <dgm:prSet presAssocID="{0A827484-0140-4B53-B3EF-E5652D395947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E3FE4551-BD3B-42C3-8ADF-6B2C73624402}" type="pres">
      <dgm:prSet presAssocID="{0A827484-0140-4B53-B3EF-E5652D39594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658E29E5-DBA7-4810-ABAD-D1CDEAC3A9A5}" type="pres">
      <dgm:prSet presAssocID="{0A827484-0140-4B53-B3EF-E5652D395947}" presName="spaceRect" presStyleCnt="0"/>
      <dgm:spPr/>
    </dgm:pt>
    <dgm:pt modelId="{71A14BEA-F3EB-435A-A225-CAE22AB8205C}" type="pres">
      <dgm:prSet presAssocID="{0A827484-0140-4B53-B3EF-E5652D395947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7A49490F-AA3B-4B88-ACF3-014221D703E5}" type="presOf" srcId="{8BA779D2-7839-42DC-B4C8-C9AEAAE4A26D}" destId="{7E086106-F0D7-4285-95EE-18FEC045E819}" srcOrd="0" destOrd="0" presId="urn:microsoft.com/office/officeart/2018/5/layout/IconLeafLabelList"/>
    <dgm:cxn modelId="{BB954F23-85FA-49FE-A6EB-8C767EA80404}" srcId="{05D35D71-4895-466B-9AFC-011052232858}" destId="{63E45C2F-8F42-42E0-94FD-A00396985A78}" srcOrd="0" destOrd="0" parTransId="{C408176A-6FBB-4B0A-900C-9F436A5DEBC8}" sibTransId="{4B4631C2-EFE6-4F14-AE70-578AF6EE3158}"/>
    <dgm:cxn modelId="{C6F5442E-42B8-4012-8F68-FADE6C68C604}" type="presOf" srcId="{2A3ACC61-43F0-4F63-8602-E52B91522641}" destId="{CA178DA4-C96D-498A-A797-797A3D63F0E2}" srcOrd="0" destOrd="0" presId="urn:microsoft.com/office/officeart/2018/5/layout/IconLeafLabelList"/>
    <dgm:cxn modelId="{0C9D5C5F-E589-4752-ADB1-26C4C62EF581}" type="presOf" srcId="{63E45C2F-8F42-42E0-94FD-A00396985A78}" destId="{9247EB82-1303-46AF-9E89-4CC6483E80D9}" srcOrd="0" destOrd="0" presId="urn:microsoft.com/office/officeart/2018/5/layout/IconLeafLabelList"/>
    <dgm:cxn modelId="{0CECFD4D-40FE-4FA4-AC0B-2C2BBBBCF91E}" srcId="{05D35D71-4895-466B-9AFC-011052232858}" destId="{8BA779D2-7839-42DC-B4C8-C9AEAAE4A26D}" srcOrd="2" destOrd="0" parTransId="{D3439B14-D894-4D16-AB00-5BD7536D66CB}" sibTransId="{E462939A-72FF-465F-9E1F-395DDBA375DF}"/>
    <dgm:cxn modelId="{DA921E78-8931-4778-B8E6-4B2B611283AE}" srcId="{05D35D71-4895-466B-9AFC-011052232858}" destId="{0A827484-0140-4B53-B3EF-E5652D395947}" srcOrd="3" destOrd="0" parTransId="{8E5EF98B-9EFD-4835-9275-C8E196B7347F}" sibTransId="{2E88C945-35AF-4E79-8014-714DDC3CDF42}"/>
    <dgm:cxn modelId="{30A8A998-21BB-44B5-86BE-EFA069916172}" type="presOf" srcId="{05D35D71-4895-466B-9AFC-011052232858}" destId="{CC0D3B52-7762-491C-8BCC-B75768F5AA7F}" srcOrd="0" destOrd="0" presId="urn:microsoft.com/office/officeart/2018/5/layout/IconLeafLabelList"/>
    <dgm:cxn modelId="{06118EA6-4CFB-432A-9FCE-1984DFD174DA}" srcId="{05D35D71-4895-466B-9AFC-011052232858}" destId="{2A3ACC61-43F0-4F63-8602-E52B91522641}" srcOrd="1" destOrd="0" parTransId="{8166466F-7CDF-4D28-AA71-F192A3915CD6}" sibTransId="{D5AC09AD-E782-48E7-A711-95972E5CBEFA}"/>
    <dgm:cxn modelId="{6C6C87B0-A360-461E-A093-D4BB1CF2713E}" type="presOf" srcId="{0A827484-0140-4B53-B3EF-E5652D395947}" destId="{71A14BEA-F3EB-435A-A225-CAE22AB8205C}" srcOrd="0" destOrd="0" presId="urn:microsoft.com/office/officeart/2018/5/layout/IconLeafLabelList"/>
    <dgm:cxn modelId="{638D0C02-3D2A-47EC-8BB9-AF01D605E9E6}" type="presParOf" srcId="{CC0D3B52-7762-491C-8BCC-B75768F5AA7F}" destId="{B7EA036E-BE0B-4A51-8751-D35A0233D23E}" srcOrd="0" destOrd="0" presId="urn:microsoft.com/office/officeart/2018/5/layout/IconLeafLabelList"/>
    <dgm:cxn modelId="{EDE761D6-0242-46DA-9114-EF008F04A606}" type="presParOf" srcId="{B7EA036E-BE0B-4A51-8751-D35A0233D23E}" destId="{C5B06A57-AD81-471F-91B5-E8ED8E43F0EB}" srcOrd="0" destOrd="0" presId="urn:microsoft.com/office/officeart/2018/5/layout/IconLeafLabelList"/>
    <dgm:cxn modelId="{61E5D422-962F-4FEE-9792-C034CECED423}" type="presParOf" srcId="{B7EA036E-BE0B-4A51-8751-D35A0233D23E}" destId="{2A698AC6-19B0-48CD-9E6F-4A22E915E74B}" srcOrd="1" destOrd="0" presId="urn:microsoft.com/office/officeart/2018/5/layout/IconLeafLabelList"/>
    <dgm:cxn modelId="{F8172F3D-81F5-488B-ACDD-BB35BC2E9701}" type="presParOf" srcId="{B7EA036E-BE0B-4A51-8751-D35A0233D23E}" destId="{AC951AE6-8A4C-4ACA-87D8-91D7EEB7D00E}" srcOrd="2" destOrd="0" presId="urn:microsoft.com/office/officeart/2018/5/layout/IconLeafLabelList"/>
    <dgm:cxn modelId="{F7EAEB83-5D12-478C-9FC8-2CDB5E9493E9}" type="presParOf" srcId="{B7EA036E-BE0B-4A51-8751-D35A0233D23E}" destId="{9247EB82-1303-46AF-9E89-4CC6483E80D9}" srcOrd="3" destOrd="0" presId="urn:microsoft.com/office/officeart/2018/5/layout/IconLeafLabelList"/>
    <dgm:cxn modelId="{75E1B6F0-FF4A-4B72-A342-E6A4B80BD32B}" type="presParOf" srcId="{CC0D3B52-7762-491C-8BCC-B75768F5AA7F}" destId="{4B0A0952-DEFD-4D68-8E5E-0E9ED3E487AA}" srcOrd="1" destOrd="0" presId="urn:microsoft.com/office/officeart/2018/5/layout/IconLeafLabelList"/>
    <dgm:cxn modelId="{9F6EAA01-6459-4E52-B58D-EA0C553741CB}" type="presParOf" srcId="{CC0D3B52-7762-491C-8BCC-B75768F5AA7F}" destId="{B8DE4FFB-9955-4AA4-B0D4-955E6DAEA17B}" srcOrd="2" destOrd="0" presId="urn:microsoft.com/office/officeart/2018/5/layout/IconLeafLabelList"/>
    <dgm:cxn modelId="{D4246C28-C4B2-4B40-B859-7F6CE9B200B2}" type="presParOf" srcId="{B8DE4FFB-9955-4AA4-B0D4-955E6DAEA17B}" destId="{605C8D7E-AC1F-4100-9EE2-4230166DF740}" srcOrd="0" destOrd="0" presId="urn:microsoft.com/office/officeart/2018/5/layout/IconLeafLabelList"/>
    <dgm:cxn modelId="{C8644EBC-4E66-4D1C-B4D5-DAEDA153228A}" type="presParOf" srcId="{B8DE4FFB-9955-4AA4-B0D4-955E6DAEA17B}" destId="{18A00519-E4ED-4F1B-B749-A0D23CD4F859}" srcOrd="1" destOrd="0" presId="urn:microsoft.com/office/officeart/2018/5/layout/IconLeafLabelList"/>
    <dgm:cxn modelId="{5C47B944-6233-4BF2-A52D-EEBDEAC15504}" type="presParOf" srcId="{B8DE4FFB-9955-4AA4-B0D4-955E6DAEA17B}" destId="{A3B484C9-031B-4FF7-8E10-EA9692AB9919}" srcOrd="2" destOrd="0" presId="urn:microsoft.com/office/officeart/2018/5/layout/IconLeafLabelList"/>
    <dgm:cxn modelId="{29C19A23-40DE-4FB8-BCC8-1BF413538326}" type="presParOf" srcId="{B8DE4FFB-9955-4AA4-B0D4-955E6DAEA17B}" destId="{CA178DA4-C96D-498A-A797-797A3D63F0E2}" srcOrd="3" destOrd="0" presId="urn:microsoft.com/office/officeart/2018/5/layout/IconLeafLabelList"/>
    <dgm:cxn modelId="{E22875BA-46BB-4684-BBE6-5DB8F8A056F6}" type="presParOf" srcId="{CC0D3B52-7762-491C-8BCC-B75768F5AA7F}" destId="{8DEB8F8F-3723-4392-9131-E34993B1BE2F}" srcOrd="3" destOrd="0" presId="urn:microsoft.com/office/officeart/2018/5/layout/IconLeafLabelList"/>
    <dgm:cxn modelId="{29BC12BF-639E-41CB-8EC9-287383FB211C}" type="presParOf" srcId="{CC0D3B52-7762-491C-8BCC-B75768F5AA7F}" destId="{AA24D740-F581-4D90-9E3A-4957EF54BEB3}" srcOrd="4" destOrd="0" presId="urn:microsoft.com/office/officeart/2018/5/layout/IconLeafLabelList"/>
    <dgm:cxn modelId="{0A6DD29F-1C40-4A87-AFDD-85AC4CB0E450}" type="presParOf" srcId="{AA24D740-F581-4D90-9E3A-4957EF54BEB3}" destId="{89187270-BF88-4A7C-A6D1-F226F02DE26C}" srcOrd="0" destOrd="0" presId="urn:microsoft.com/office/officeart/2018/5/layout/IconLeafLabelList"/>
    <dgm:cxn modelId="{CC758167-239E-4327-8EB9-DF955C037ED0}" type="presParOf" srcId="{AA24D740-F581-4D90-9E3A-4957EF54BEB3}" destId="{7FE59BFA-081E-427B-B283-E99708C24A6B}" srcOrd="1" destOrd="0" presId="urn:microsoft.com/office/officeart/2018/5/layout/IconLeafLabelList"/>
    <dgm:cxn modelId="{E8D9DCCC-7BC0-4975-9D9A-9B9D5D31B451}" type="presParOf" srcId="{AA24D740-F581-4D90-9E3A-4957EF54BEB3}" destId="{7C5A5C65-AE91-46D5-97FE-B7FB6F742A39}" srcOrd="2" destOrd="0" presId="urn:microsoft.com/office/officeart/2018/5/layout/IconLeafLabelList"/>
    <dgm:cxn modelId="{DA996C44-7A51-44BF-AACB-D54F9ECEE781}" type="presParOf" srcId="{AA24D740-F581-4D90-9E3A-4957EF54BEB3}" destId="{7E086106-F0D7-4285-95EE-18FEC045E819}" srcOrd="3" destOrd="0" presId="urn:microsoft.com/office/officeart/2018/5/layout/IconLeafLabelList"/>
    <dgm:cxn modelId="{2A4EDAC7-E50D-485F-A87D-CFEA11597563}" type="presParOf" srcId="{CC0D3B52-7762-491C-8BCC-B75768F5AA7F}" destId="{D65351CD-E8AF-40FA-89A7-11F8615758CC}" srcOrd="5" destOrd="0" presId="urn:microsoft.com/office/officeart/2018/5/layout/IconLeafLabelList"/>
    <dgm:cxn modelId="{BFE891CC-D716-4130-A33C-DB5278B2B7EC}" type="presParOf" srcId="{CC0D3B52-7762-491C-8BCC-B75768F5AA7F}" destId="{45B80230-D8D6-4CD4-BA42-41440DABF5AC}" srcOrd="6" destOrd="0" presId="urn:microsoft.com/office/officeart/2018/5/layout/IconLeafLabelList"/>
    <dgm:cxn modelId="{B3C49D22-AD0F-4DE6-99AC-53B2DF5FCF4C}" type="presParOf" srcId="{45B80230-D8D6-4CD4-BA42-41440DABF5AC}" destId="{216F58EE-579B-490B-8D0B-5BFFF25517FC}" srcOrd="0" destOrd="0" presId="urn:microsoft.com/office/officeart/2018/5/layout/IconLeafLabelList"/>
    <dgm:cxn modelId="{880BDB44-C4F3-44A5-85BE-748A0FEA1877}" type="presParOf" srcId="{45B80230-D8D6-4CD4-BA42-41440DABF5AC}" destId="{E3FE4551-BD3B-42C3-8ADF-6B2C73624402}" srcOrd="1" destOrd="0" presId="urn:microsoft.com/office/officeart/2018/5/layout/IconLeafLabelList"/>
    <dgm:cxn modelId="{D733BBD0-5D0A-4634-9249-2DBA761025BD}" type="presParOf" srcId="{45B80230-D8D6-4CD4-BA42-41440DABF5AC}" destId="{658E29E5-DBA7-4810-ABAD-D1CDEAC3A9A5}" srcOrd="2" destOrd="0" presId="urn:microsoft.com/office/officeart/2018/5/layout/IconLeafLabelList"/>
    <dgm:cxn modelId="{E8A7EFC4-0340-4113-9B0F-373BB2129C1D}" type="presParOf" srcId="{45B80230-D8D6-4CD4-BA42-41440DABF5AC}" destId="{71A14BEA-F3EB-435A-A225-CAE22AB8205C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BEDA89-D6CC-458B-BFC5-C0279D8585A4}">
      <dsp:nvSpPr>
        <dsp:cNvPr id="0" name=""/>
        <dsp:cNvSpPr/>
      </dsp:nvSpPr>
      <dsp:spPr>
        <a:xfrm>
          <a:off x="0" y="821211"/>
          <a:ext cx="8128000" cy="8634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>
              <a:solidFill>
                <a:srgbClr val="002060"/>
              </a:solidFill>
              <a:latin typeface="+mn-lt"/>
            </a:rPr>
            <a:t>Increased risk of mental health problems</a:t>
          </a:r>
        </a:p>
      </dsp:txBody>
      <dsp:txXfrm>
        <a:off x="42151" y="863362"/>
        <a:ext cx="8043698" cy="779158"/>
      </dsp:txXfrm>
    </dsp:sp>
    <dsp:sp modelId="{E50895BB-CEA0-4927-8346-B7ED9ED57EEA}">
      <dsp:nvSpPr>
        <dsp:cNvPr id="0" name=""/>
        <dsp:cNvSpPr/>
      </dsp:nvSpPr>
      <dsp:spPr>
        <a:xfrm>
          <a:off x="0" y="1788351"/>
          <a:ext cx="8128000" cy="863460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>
              <a:solidFill>
                <a:srgbClr val="002060"/>
              </a:solidFill>
              <a:latin typeface="+mn-lt"/>
            </a:rPr>
            <a:t>Increased risk of anxiety</a:t>
          </a:r>
        </a:p>
      </dsp:txBody>
      <dsp:txXfrm>
        <a:off x="42151" y="1830502"/>
        <a:ext cx="8043698" cy="779158"/>
      </dsp:txXfrm>
    </dsp:sp>
    <dsp:sp modelId="{8E7F056D-2317-4538-B1E6-8D7AE304013F}">
      <dsp:nvSpPr>
        <dsp:cNvPr id="0" name=""/>
        <dsp:cNvSpPr/>
      </dsp:nvSpPr>
      <dsp:spPr>
        <a:xfrm>
          <a:off x="0" y="2755491"/>
          <a:ext cx="8128000" cy="863460"/>
        </a:xfrm>
        <a:prstGeom prst="round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>
              <a:solidFill>
                <a:srgbClr val="002060"/>
              </a:solidFill>
              <a:latin typeface="+mn-lt"/>
            </a:rPr>
            <a:t>Increased risk of depression</a:t>
          </a:r>
        </a:p>
      </dsp:txBody>
      <dsp:txXfrm>
        <a:off x="42151" y="2797642"/>
        <a:ext cx="8043698" cy="7791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597ACB-FE78-4795-A8AD-F1E4EC544109}">
      <dsp:nvSpPr>
        <dsp:cNvPr id="0" name=""/>
        <dsp:cNvSpPr/>
      </dsp:nvSpPr>
      <dsp:spPr>
        <a:xfrm>
          <a:off x="0" y="10143"/>
          <a:ext cx="5339660" cy="1029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>
              <a:latin typeface="+mn-lt"/>
            </a:rPr>
            <a:t>Upstairs brain</a:t>
          </a:r>
        </a:p>
      </dsp:txBody>
      <dsp:txXfrm>
        <a:off x="50261" y="60404"/>
        <a:ext cx="5239138" cy="929078"/>
      </dsp:txXfrm>
    </dsp:sp>
    <dsp:sp modelId="{93E1FE2F-C55B-4A07-9221-0E493ED65F81}">
      <dsp:nvSpPr>
        <dsp:cNvPr id="0" name=""/>
        <dsp:cNvSpPr/>
      </dsp:nvSpPr>
      <dsp:spPr>
        <a:xfrm>
          <a:off x="0" y="1039743"/>
          <a:ext cx="5339660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34" tIns="50800" rIns="284480" bIns="50800" numCol="1" spcCol="1270" anchor="t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4000" kern="1200" dirty="0">
              <a:solidFill>
                <a:srgbClr val="002060"/>
              </a:solidFill>
              <a:latin typeface="+mn-lt"/>
            </a:rPr>
            <a:t>The control tower</a:t>
          </a:r>
        </a:p>
      </dsp:txBody>
      <dsp:txXfrm>
        <a:off x="0" y="1039743"/>
        <a:ext cx="5339660" cy="910800"/>
      </dsp:txXfrm>
    </dsp:sp>
    <dsp:sp modelId="{5A52EBB5-79A2-43DC-9EAF-6C155339876C}">
      <dsp:nvSpPr>
        <dsp:cNvPr id="0" name=""/>
        <dsp:cNvSpPr/>
      </dsp:nvSpPr>
      <dsp:spPr>
        <a:xfrm>
          <a:off x="0" y="1950543"/>
          <a:ext cx="5339660" cy="1029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>
              <a:latin typeface="+mn-lt"/>
            </a:rPr>
            <a:t>Downstairs brain</a:t>
          </a:r>
        </a:p>
      </dsp:txBody>
      <dsp:txXfrm>
        <a:off x="50261" y="2000804"/>
        <a:ext cx="5239138" cy="929078"/>
      </dsp:txXfrm>
    </dsp:sp>
    <dsp:sp modelId="{B1D8CB47-92B4-402E-96B4-CE6376105A81}">
      <dsp:nvSpPr>
        <dsp:cNvPr id="0" name=""/>
        <dsp:cNvSpPr/>
      </dsp:nvSpPr>
      <dsp:spPr>
        <a:xfrm>
          <a:off x="0" y="2980143"/>
          <a:ext cx="5339660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34" tIns="50800" rIns="284480" bIns="50800" numCol="1" spcCol="1270" anchor="t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4000" kern="1200" dirty="0">
              <a:solidFill>
                <a:srgbClr val="002060"/>
              </a:solidFill>
              <a:latin typeface="+mn-lt"/>
            </a:rPr>
            <a:t>The alarm system</a:t>
          </a:r>
        </a:p>
      </dsp:txBody>
      <dsp:txXfrm>
        <a:off x="0" y="2980143"/>
        <a:ext cx="5339660" cy="9108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C7C307-CC9F-4D43-89C1-B5CBE302EE7E}">
      <dsp:nvSpPr>
        <dsp:cNvPr id="0" name=""/>
        <dsp:cNvSpPr/>
      </dsp:nvSpPr>
      <dsp:spPr>
        <a:xfrm>
          <a:off x="0" y="388325"/>
          <a:ext cx="3000374" cy="180022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Processing sensory information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0" y="388325"/>
        <a:ext cx="3000374" cy="1800225"/>
      </dsp:txXfrm>
    </dsp:sp>
    <dsp:sp modelId="{D73CAB36-B592-465A-BC46-D5BC802C1D57}">
      <dsp:nvSpPr>
        <dsp:cNvPr id="0" name=""/>
        <dsp:cNvSpPr/>
      </dsp:nvSpPr>
      <dsp:spPr>
        <a:xfrm>
          <a:off x="3300412" y="388325"/>
          <a:ext cx="3000374" cy="1800225"/>
        </a:xfrm>
        <a:prstGeom prst="rect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Impulsivity/mind wondering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3300412" y="388325"/>
        <a:ext cx="3000374" cy="1800225"/>
      </dsp:txXfrm>
    </dsp:sp>
    <dsp:sp modelId="{E260F5AF-11BD-477C-963A-BCB2CD3F2E66}">
      <dsp:nvSpPr>
        <dsp:cNvPr id="0" name=""/>
        <dsp:cNvSpPr/>
      </dsp:nvSpPr>
      <dsp:spPr>
        <a:xfrm>
          <a:off x="6600825" y="357199"/>
          <a:ext cx="3000374" cy="1800225"/>
        </a:xfrm>
        <a:prstGeom prst="rect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Emotion regulation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6600825" y="357199"/>
        <a:ext cx="3000374" cy="1800225"/>
      </dsp:txXfrm>
    </dsp:sp>
    <dsp:sp modelId="{889D5E67-60C4-4F68-8B10-FDDD080DF97D}">
      <dsp:nvSpPr>
        <dsp:cNvPr id="0" name=""/>
        <dsp:cNvSpPr/>
      </dsp:nvSpPr>
      <dsp:spPr>
        <a:xfrm>
          <a:off x="0" y="2488587"/>
          <a:ext cx="3000374" cy="1800225"/>
        </a:xfrm>
        <a:prstGeom prst="rect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Recognising, differentiating &amp; expressing emotions</a:t>
          </a:r>
        </a:p>
      </dsp:txBody>
      <dsp:txXfrm>
        <a:off x="0" y="2488587"/>
        <a:ext cx="3000374" cy="1800225"/>
      </dsp:txXfrm>
    </dsp:sp>
    <dsp:sp modelId="{57B4B71E-526E-4F86-BC70-5BDE71B4A307}">
      <dsp:nvSpPr>
        <dsp:cNvPr id="0" name=""/>
        <dsp:cNvSpPr/>
      </dsp:nvSpPr>
      <dsp:spPr>
        <a:xfrm>
          <a:off x="3300412" y="2488587"/>
          <a:ext cx="3000374" cy="1800225"/>
        </a:xfrm>
        <a:prstGeom prst="rect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More frequent negative experiences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3300412" y="2488587"/>
        <a:ext cx="3000374" cy="1800225"/>
      </dsp:txXfrm>
    </dsp:sp>
    <dsp:sp modelId="{672E651E-B3C7-46D5-BAA4-912D36EDBAD4}">
      <dsp:nvSpPr>
        <dsp:cNvPr id="0" name=""/>
        <dsp:cNvSpPr/>
      </dsp:nvSpPr>
      <dsp:spPr>
        <a:xfrm>
          <a:off x="6600824" y="2488587"/>
          <a:ext cx="3000374" cy="1800225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Understanding other’s points of view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6600824" y="2488587"/>
        <a:ext cx="3000374" cy="180022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9E9982-1265-4D3E-B9C2-3548E6749C2C}">
      <dsp:nvSpPr>
        <dsp:cNvPr id="0" name=""/>
        <dsp:cNvSpPr/>
      </dsp:nvSpPr>
      <dsp:spPr>
        <a:xfrm>
          <a:off x="0" y="302441"/>
          <a:ext cx="3140525" cy="188431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Connecting at the right time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0" y="302441"/>
        <a:ext cx="3140525" cy="1884315"/>
      </dsp:txXfrm>
    </dsp:sp>
    <dsp:sp modelId="{0D3CE8E7-A7D0-4E08-9636-B70FEF075145}">
      <dsp:nvSpPr>
        <dsp:cNvPr id="0" name=""/>
        <dsp:cNvSpPr/>
      </dsp:nvSpPr>
      <dsp:spPr>
        <a:xfrm>
          <a:off x="3489186" y="310506"/>
          <a:ext cx="3140525" cy="1884315"/>
        </a:xfrm>
        <a:prstGeom prst="rect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Give</a:t>
          </a:r>
          <a:r>
            <a:rPr lang="en-US" sz="2400" kern="120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 alternate ways of communicating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baseline="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3489186" y="310506"/>
        <a:ext cx="3140525" cy="1884315"/>
      </dsp:txXfrm>
    </dsp:sp>
    <dsp:sp modelId="{CBC0F5BC-690C-496F-BB31-9540EC282EC3}">
      <dsp:nvSpPr>
        <dsp:cNvPr id="0" name=""/>
        <dsp:cNvSpPr/>
      </dsp:nvSpPr>
      <dsp:spPr>
        <a:xfrm>
          <a:off x="6909156" y="302441"/>
          <a:ext cx="3140525" cy="1884315"/>
        </a:xfrm>
        <a:prstGeom prst="rect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Connection may look different for neurodivergent children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6909156" y="302441"/>
        <a:ext cx="3140525" cy="1884315"/>
      </dsp:txXfrm>
    </dsp:sp>
    <dsp:sp modelId="{0E466579-206C-4110-A475-B55F5825F821}">
      <dsp:nvSpPr>
        <dsp:cNvPr id="0" name=""/>
        <dsp:cNvSpPr/>
      </dsp:nvSpPr>
      <dsp:spPr>
        <a:xfrm>
          <a:off x="0" y="2500809"/>
          <a:ext cx="3140525" cy="1884315"/>
        </a:xfrm>
        <a:prstGeom prst="rect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Be</a:t>
          </a:r>
          <a:r>
            <a:rPr lang="en-US" sz="2400" kern="120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 mindful of sensory differences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baseline="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0" y="2500809"/>
        <a:ext cx="3140525" cy="1884315"/>
      </dsp:txXfrm>
    </dsp:sp>
    <dsp:sp modelId="{85D124A7-E035-4D73-80AC-E8B85B4A9063}">
      <dsp:nvSpPr>
        <dsp:cNvPr id="0" name=""/>
        <dsp:cNvSpPr/>
      </dsp:nvSpPr>
      <dsp:spPr>
        <a:xfrm>
          <a:off x="3454578" y="2500809"/>
          <a:ext cx="3140525" cy="1884315"/>
        </a:xfrm>
        <a:prstGeom prst="rect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Incorporate</a:t>
          </a:r>
          <a:r>
            <a:rPr lang="en-GB" sz="2400" kern="120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 special interests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baseline="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3454578" y="2500809"/>
        <a:ext cx="3140525" cy="1884315"/>
      </dsp:txXfrm>
    </dsp:sp>
    <dsp:sp modelId="{87B7D930-CEAC-4946-B0FE-01B96C7BDE3C}">
      <dsp:nvSpPr>
        <dsp:cNvPr id="0" name=""/>
        <dsp:cNvSpPr/>
      </dsp:nvSpPr>
      <dsp:spPr>
        <a:xfrm>
          <a:off x="6909156" y="2500809"/>
          <a:ext cx="3140525" cy="1884315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Doing something they enjoy alongside them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6909156" y="2500809"/>
        <a:ext cx="3140525" cy="188431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B06A57-AD81-471F-91B5-E8ED8E43F0EB}">
      <dsp:nvSpPr>
        <dsp:cNvPr id="0" name=""/>
        <dsp:cNvSpPr/>
      </dsp:nvSpPr>
      <dsp:spPr>
        <a:xfrm>
          <a:off x="973190" y="785492"/>
          <a:ext cx="1264141" cy="1264141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698AC6-19B0-48CD-9E6F-4A22E915E74B}">
      <dsp:nvSpPr>
        <dsp:cNvPr id="0" name=""/>
        <dsp:cNvSpPr/>
      </dsp:nvSpPr>
      <dsp:spPr>
        <a:xfrm>
          <a:off x="1242597" y="1054900"/>
          <a:ext cx="725326" cy="7253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47EB82-1303-46AF-9E89-4CC6483E80D9}">
      <dsp:nvSpPr>
        <dsp:cNvPr id="0" name=""/>
        <dsp:cNvSpPr/>
      </dsp:nvSpPr>
      <dsp:spPr>
        <a:xfrm>
          <a:off x="569079" y="2443382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/>
            <a:t>Sleep</a:t>
          </a:r>
          <a:endParaRPr lang="en-US" sz="2400" kern="1200" dirty="0"/>
        </a:p>
      </dsp:txBody>
      <dsp:txXfrm>
        <a:off x="569079" y="2443382"/>
        <a:ext cx="2072362" cy="720000"/>
      </dsp:txXfrm>
    </dsp:sp>
    <dsp:sp modelId="{605C8D7E-AC1F-4100-9EE2-4230166DF740}">
      <dsp:nvSpPr>
        <dsp:cNvPr id="0" name=""/>
        <dsp:cNvSpPr/>
      </dsp:nvSpPr>
      <dsp:spPr>
        <a:xfrm>
          <a:off x="3408216" y="785492"/>
          <a:ext cx="1264141" cy="1264141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A00519-E4ED-4F1B-B749-A0D23CD4F859}">
      <dsp:nvSpPr>
        <dsp:cNvPr id="0" name=""/>
        <dsp:cNvSpPr/>
      </dsp:nvSpPr>
      <dsp:spPr>
        <a:xfrm>
          <a:off x="3677623" y="1054900"/>
          <a:ext cx="725326" cy="7253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178DA4-C96D-498A-A797-797A3D63F0E2}">
      <dsp:nvSpPr>
        <dsp:cNvPr id="0" name=""/>
        <dsp:cNvSpPr/>
      </dsp:nvSpPr>
      <dsp:spPr>
        <a:xfrm>
          <a:off x="3004105" y="2443382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/>
            <a:t>Healthy diet</a:t>
          </a:r>
          <a:endParaRPr lang="en-US" sz="2400" kern="1200" dirty="0"/>
        </a:p>
      </dsp:txBody>
      <dsp:txXfrm>
        <a:off x="3004105" y="2443382"/>
        <a:ext cx="2072362" cy="720000"/>
      </dsp:txXfrm>
    </dsp:sp>
    <dsp:sp modelId="{89187270-BF88-4A7C-A6D1-F226F02DE26C}">
      <dsp:nvSpPr>
        <dsp:cNvPr id="0" name=""/>
        <dsp:cNvSpPr/>
      </dsp:nvSpPr>
      <dsp:spPr>
        <a:xfrm>
          <a:off x="5843242" y="785492"/>
          <a:ext cx="1264141" cy="1264141"/>
        </a:xfrm>
        <a:prstGeom prst="round2DiagRect">
          <a:avLst>
            <a:gd name="adj1" fmla="val 29727"/>
            <a:gd name="adj2" fmla="val 0"/>
          </a:avLst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E59BFA-081E-427B-B283-E99708C24A6B}">
      <dsp:nvSpPr>
        <dsp:cNvPr id="0" name=""/>
        <dsp:cNvSpPr/>
      </dsp:nvSpPr>
      <dsp:spPr>
        <a:xfrm>
          <a:off x="6112649" y="1054900"/>
          <a:ext cx="725326" cy="7253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086106-F0D7-4285-95EE-18FEC045E819}">
      <dsp:nvSpPr>
        <dsp:cNvPr id="0" name=""/>
        <dsp:cNvSpPr/>
      </dsp:nvSpPr>
      <dsp:spPr>
        <a:xfrm>
          <a:off x="5439131" y="2443382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>
              <a:solidFill>
                <a:srgbClr val="92D050"/>
              </a:solidFill>
            </a:rPr>
            <a:t>Exercise </a:t>
          </a:r>
          <a:endParaRPr lang="en-US" sz="2400" kern="1200" dirty="0">
            <a:solidFill>
              <a:srgbClr val="92D050"/>
            </a:solidFill>
          </a:endParaRPr>
        </a:p>
      </dsp:txBody>
      <dsp:txXfrm>
        <a:off x="5439131" y="2443382"/>
        <a:ext cx="2072362" cy="720000"/>
      </dsp:txXfrm>
    </dsp:sp>
    <dsp:sp modelId="{216F58EE-579B-490B-8D0B-5BFFF25517FC}">
      <dsp:nvSpPr>
        <dsp:cNvPr id="0" name=""/>
        <dsp:cNvSpPr/>
      </dsp:nvSpPr>
      <dsp:spPr>
        <a:xfrm>
          <a:off x="8278268" y="785492"/>
          <a:ext cx="1264141" cy="1264141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FE4551-BD3B-42C3-8ADF-6B2C73624402}">
      <dsp:nvSpPr>
        <dsp:cNvPr id="0" name=""/>
        <dsp:cNvSpPr/>
      </dsp:nvSpPr>
      <dsp:spPr>
        <a:xfrm>
          <a:off x="8547675" y="1054900"/>
          <a:ext cx="725326" cy="72532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A14BEA-F3EB-435A-A225-CAE22AB8205C}">
      <dsp:nvSpPr>
        <dsp:cNvPr id="0" name=""/>
        <dsp:cNvSpPr/>
      </dsp:nvSpPr>
      <dsp:spPr>
        <a:xfrm>
          <a:off x="7874157" y="2443382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/>
            <a:t>Social connection</a:t>
          </a:r>
          <a:endParaRPr lang="en-US" sz="2400" kern="1200" dirty="0"/>
        </a:p>
      </dsp:txBody>
      <dsp:txXfrm>
        <a:off x="7874157" y="2443382"/>
        <a:ext cx="2072362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C9D1A8-9FB1-7F0A-87AF-8D060A42B41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r>
              <a:rPr lang="en-GB"/>
              <a:t>DRAFT SLIDES - PLEASE DO NOT SHARE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D67175-7A7A-F260-3022-E8B1752C75E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BF10271A-8172-4502-BD02-C39C94E521BA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E38902-C8FE-D9A4-91C6-461605C260C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75FF4F-ED7B-15AF-D5D1-C43A93B997D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E9C47AC2-C200-4615-8400-7842C82AC1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997148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r>
              <a:rPr lang="en-GB"/>
              <a:t>DRAFT SLIDES - PLEASE DO NOT SHARE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EEA67144-DE83-447E-9B78-7B59DAA17DA3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57DA7B46-1CE5-433B-89E5-26E03A2A22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225427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1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8C5EF69D-82D5-3D89-28D6-AC011CCEBEDA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1864904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B16C9-43CA-4BC3-A176-A86635DCCB1F}" type="slidenum">
              <a:rPr lang="en-GB" smtClean="0"/>
              <a:t>2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5B78A686-6F72-92D4-0E8A-FD95139F13B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1094527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B16C9-43CA-4BC3-A176-A86635DCCB1F}" type="slidenum">
              <a:rPr lang="en-GB" smtClean="0"/>
              <a:t>3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5B78A686-6F72-92D4-0E8A-FD95139F13B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3062234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C41569-6D64-4D0C-88FA-184462BC65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360820-DDD0-E855-EAC3-0F9CE4FCFD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2F47AA-9602-F743-4834-D02B2FCDEF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32E51E-2587-D850-2EAD-414DFE3148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4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03BF8550-4054-9DFE-A07B-76607A9676AD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227348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5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E4A1F2D2-7FFC-1E49-22DC-850ADD3F1A6C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2764590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456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7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BF3271CA-F531-E7B8-30E0-E861C6D1D239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35023274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8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8CBB913B-840D-F128-12EA-BA6A5D0D6085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22245713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053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10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2EABDFFE-C848-BBED-6357-4F6C3D7E4F4C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75185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7764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12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E9E31E87-2246-3984-1301-FB084C9566DD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2609028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B16C9-43CA-4BC3-A176-A86635DCCB1F}" type="slidenum">
              <a:rPr lang="en-GB" smtClean="0"/>
              <a:t>13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5B78A686-6F72-92D4-0E8A-FD95139F13B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838470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14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C5B444FC-AD04-529D-AEE9-E3D24D1721A2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30260753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15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B5068B8C-3F91-7347-28EE-906BF3975412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29069869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16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D1BACA5E-7A9D-464C-9962-FC0BD7D8C172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40895085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17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91B1F7D3-5382-92E1-4D3E-4A373A3C5EAF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18642469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18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B0F7F547-ED9A-FEA9-967E-E15C1D3D3092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15932245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19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E0D6EA99-2419-8BE6-6F9D-0593E126C9F6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4162443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337C50-F3E0-4308-8FC6-67607DEE94F1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8023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B16C9-43CA-4BC3-A176-A86635DCCB1F}" type="slidenum">
              <a:rPr lang="en-GB" smtClean="0"/>
              <a:t>21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5B78A686-6F72-92D4-0E8A-FD95139F13B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26176711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9735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23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F695C4B7-FF06-BE99-C7F8-20C2056B8EE7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37830585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24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5C4E4562-BF72-37E0-E7C3-DDB75AC60D19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41769971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25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66F344F7-A6D5-CDEA-DC94-58A9C5E4BC75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28478225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78861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51298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28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3553C1EC-A7CA-C33E-5FDD-76C22D06AB4E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341522643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29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8C687DDE-FE68-B463-EEA4-FCBD385D4715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1235964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30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FFF3891C-2243-FA57-5A97-03CB26084CB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12025030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86197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B16C9-43CA-4BC3-A176-A86635DCCB1F}" type="slidenum">
              <a:rPr lang="en-GB" smtClean="0"/>
              <a:t>32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5B78A686-6F72-92D4-0E8A-FD95139F13B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358763838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B16C9-43CA-4BC3-A176-A86635DCCB1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27884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B16C9-43CA-4BC3-A176-A86635DCCB1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70058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B16C9-43CA-4BC3-A176-A86635DCCB1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92098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A7B46-1CE5-433B-89E5-26E03A2A22B3}" type="slidenum">
              <a:rPr lang="en-GB" smtClean="0"/>
              <a:t>36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BA6DF382-4618-04C9-C768-929EF180754C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325063637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473979"/>
            <a:fld id="{2DFB16C9-43CA-4BC3-A176-A86635DCCB1F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473979"/>
              <a:t>37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FAD0BCFE-0C7A-C511-2F75-315D3D4C55E4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409323520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B16C9-43CA-4BC3-A176-A86635DCCB1F}" type="slidenum">
              <a:rPr lang="en-GB" smtClean="0"/>
              <a:t>38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5B78A686-6F72-92D4-0E8A-FD95139F13B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287326523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B16C9-43CA-4BC3-A176-A86635DCCB1F}" type="slidenum">
              <a:rPr lang="en-GB" smtClean="0"/>
              <a:t>39</a:t>
            </a:fld>
            <a:endParaRPr lang="en-GB"/>
          </a:p>
        </p:txBody>
      </p:sp>
      <p:sp>
        <p:nvSpPr>
          <p:cNvPr id="5" name="Header Placeholder 4">
            <a:extLst>
              <a:ext uri="{FF2B5EF4-FFF2-40B4-BE49-F238E27FC236}">
                <a16:creationId xmlns:a16="http://schemas.microsoft.com/office/drawing/2014/main" id="{5B78A686-6F72-92D4-0E8A-FD95139F13B0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</p:spTree>
    <p:extLst>
      <p:ext uri="{BB962C8B-B14F-4D97-AF65-F5344CB8AC3E}">
        <p14:creationId xmlns:p14="http://schemas.microsoft.com/office/powerpoint/2010/main" val="75437449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DRAFT SLIDES - PLEASE DO NOT SHARE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FB16C9-43CA-4BC3-A176-A86635DCCB1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788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0F1E2-81CD-6EE2-E957-64A78F1317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75DB2E-41B1-4DB8-A945-D75406DB4D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AB3B0-2653-E771-482E-807B16791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C3BF-F708-4951-BB6C-357564BF440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C06CA4-8E2C-C95A-966F-106631D67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4C1F44-CDEE-D9AD-69C7-119C4E032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A9442-63DC-43D5-BCEB-A74B9AFF5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658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F1CAD-33F4-9646-559D-4FD17B5C0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D109A-08B6-AD79-0E42-3124753A2F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93778-6E4D-1192-F65F-9E17F18A4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C3BF-F708-4951-BB6C-357564BF440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68475-5133-398B-BE7E-20676D6C0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2C4746-79FF-26D8-8E0F-200E30FB2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A9442-63DC-43D5-BCEB-A74B9AFF5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070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C72D9-069F-DD60-1B98-88B80B310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44FDEE-C3F3-DD62-F347-132970A430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54127B-54D6-75C0-3DBB-63654DB14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C3BF-F708-4951-BB6C-357564BF440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36EE9C-AACF-5866-600E-2694B9EA5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0CB63C-C4C3-A0FA-CA08-1B2BFFACC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A9442-63DC-43D5-BCEB-A74B9AFF5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928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5AFAD-B46E-A3FE-756F-27EF14AED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7C18DD-5F0D-C87D-A2B0-4B73F69633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8B010F-3BF0-8FEC-617D-790A47B994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A5F568-F27F-8A00-5372-8419AF316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C3BF-F708-4951-BB6C-357564BF440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AC7FA8-8294-176F-FB79-7CF926AD7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243228-0EC0-5CBC-87B0-BF8D327E3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A9442-63DC-43D5-BCEB-A74B9AFF5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114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64F3C-9192-C8EC-930F-E81A91D57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29D29E-8542-A441-52F2-5AD01BDE4A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11F324-A300-6EFA-A53C-89BE5326EE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24807B-F44C-64A7-A05D-DAF1FE89F8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84720E-B280-B281-6F0F-103E54F8DA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8E30D4-8563-E7A4-0E68-754D65F5D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C3BF-F708-4951-BB6C-357564BF440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B57820-5E16-5206-23D7-6914E59B6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7AED86-A893-0CFF-3F88-D5D224FEE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A9442-63DC-43D5-BCEB-A74B9AFF5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41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F5F55-DF6A-8C24-0965-4284ECD66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E4EA43-9E61-793C-8987-6C2B7A749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C3BF-F708-4951-BB6C-357564BF440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F79455-BE6A-1E34-001B-F7718F190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623AEE-D2A7-0FB1-0BE5-E27D6773A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A9442-63DC-43D5-BCEB-A74B9AFF5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166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CFF48D-090D-2B62-904F-5292A2D5B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C3BF-F708-4951-BB6C-357564BF440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3BC38-B67F-06FC-7284-BFBE2F16C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25BAAC-7725-E7A4-2136-09E0A5ACC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A9442-63DC-43D5-BCEB-A74B9AFF5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153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7DCCE-F79E-97C7-1DA8-C8B59C844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E0B9D-4BE9-3C3E-DE62-35A1D2772C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A0F956-5CD5-388F-AE74-3CAFFBCC51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217D81-933C-B434-6BCB-983C59D50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C3BF-F708-4951-BB6C-357564BF440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9799DA-08F0-08FC-AB30-2D1247836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598269-721D-B884-A2BB-3FF059A57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A9442-63DC-43D5-BCEB-A74B9AFF5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139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FAFB6-B934-3842-8321-CC33CED65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4306E5-F738-DDC8-E098-E954254B1A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9C29D7-9E44-3E9E-9DDA-FDDA6C165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E64E0E-9FF1-F452-0E8C-023CDCF9D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C3BF-F708-4951-BB6C-357564BF440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F2A30A-736F-64B9-88B2-7744B8937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75EBF4-6AC7-E1C0-AF2B-891EB5CD7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A9442-63DC-43D5-BCEB-A74B9AFF5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719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6E7D1-4EB4-3C01-C4B4-6A85477A2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7DD432-6A0F-A382-F010-5B6F8F9F31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0E3EC-B25B-5FFD-0135-D4132FB13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C3BF-F708-4951-BB6C-357564BF440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9C81A1-AB10-AB19-5633-DA9F3A758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2CDEF9-9DEE-65D9-78E3-3FD9659DF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A9442-63DC-43D5-BCEB-A74B9AFF5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812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4CCA4B-BADF-2C6F-21A2-CDAFC3876E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BE9008-9B57-77F1-B5BC-BF1D9B8342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77733-C955-2444-74B0-54D3BC51D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AC3BF-F708-4951-BB6C-357564BF440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35EFC2-AE78-882A-74E5-3FC141A81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3B4F8C-8AE6-1FD4-7BB7-5A75EC6BA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A9442-63DC-43D5-BCEB-A74B9AFF5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39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smtClean="0"/>
              <a:t>2/23/2026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638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04B630-D782-9E3E-4224-7F74D9DEE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C325F4-BE98-D56B-FB16-F862FEC617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A4504E-0FA6-AFF1-5BC2-C0464C40BE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AC3BF-F708-4951-BB6C-357564BF440D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DA34F-4A6A-DFC8-4FAE-7855831A4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1622A6-7ADB-4E54-B73E-05905BF661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A9442-63DC-43D5-BCEB-A74B9AFF5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752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huddl.uk/how-to-teach-your-kids-about-the-brain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svg"/><Relationship Id="rId18" Type="http://schemas.openxmlformats.org/officeDocument/2006/relationships/image" Target="../media/image2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image" Target="../media/image15.png"/><Relationship Id="rId17" Type="http://schemas.openxmlformats.org/officeDocument/2006/relationships/image" Target="../media/image20.sv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14.svg"/><Relationship Id="rId5" Type="http://schemas.openxmlformats.org/officeDocument/2006/relationships/diagramQuickStyle" Target="../diagrams/quickStyle3.xml"/><Relationship Id="rId15" Type="http://schemas.openxmlformats.org/officeDocument/2006/relationships/image" Target="../media/image18.svg"/><Relationship Id="rId10" Type="http://schemas.openxmlformats.org/officeDocument/2006/relationships/image" Target="../media/image13.png"/><Relationship Id="rId19" Type="http://schemas.openxmlformats.org/officeDocument/2006/relationships/image" Target="../media/image22.svg"/><Relationship Id="rId4" Type="http://schemas.openxmlformats.org/officeDocument/2006/relationships/diagramLayout" Target="../diagrams/layout3.xml"/><Relationship Id="rId9" Type="http://schemas.openxmlformats.org/officeDocument/2006/relationships/image" Target="../media/image12.svg"/><Relationship Id="rId1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huddl.uk/how-to-teach-your-kids-about-the-brain/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svg"/><Relationship Id="rId18" Type="http://schemas.openxmlformats.org/officeDocument/2006/relationships/image" Target="../media/image35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image" Target="../media/image29.png"/><Relationship Id="rId17" Type="http://schemas.openxmlformats.org/officeDocument/2006/relationships/image" Target="../media/image34.svg"/><Relationship Id="rId2" Type="http://schemas.openxmlformats.org/officeDocument/2006/relationships/notesSlide" Target="../notesSlides/notesSlide20.xml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28.svg"/><Relationship Id="rId5" Type="http://schemas.openxmlformats.org/officeDocument/2006/relationships/diagramQuickStyle" Target="../diagrams/quickStyle4.xml"/><Relationship Id="rId15" Type="http://schemas.openxmlformats.org/officeDocument/2006/relationships/image" Target="../media/image32.svg"/><Relationship Id="rId10" Type="http://schemas.openxmlformats.org/officeDocument/2006/relationships/image" Target="../media/image27.png"/><Relationship Id="rId19" Type="http://schemas.openxmlformats.org/officeDocument/2006/relationships/image" Target="../media/image36.svg"/><Relationship Id="rId4" Type="http://schemas.openxmlformats.org/officeDocument/2006/relationships/diagramLayout" Target="../diagrams/layout4.xml"/><Relationship Id="rId9" Type="http://schemas.openxmlformats.org/officeDocument/2006/relationships/image" Target="../media/image26.svg"/><Relationship Id="rId1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ublic-domain-image.com/free-images/people/crowd/typical-classroom-scene-where-an-audience-of-school-children-were-seated-on-the-floor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WM3Qz1sTusI" TargetMode="External"/><Relationship Id="rId4" Type="http://schemas.openxmlformats.org/officeDocument/2006/relationships/image" Target="../media/image5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s://thesource.me.uk/engagement-hub/" TargetMode="External"/><Relationship Id="rId3" Type="http://schemas.openxmlformats.org/officeDocument/2006/relationships/hyperlink" Target="https://www.suffolklocaloffer.org.uk/" TargetMode="External"/><Relationship Id="rId7" Type="http://schemas.openxmlformats.org/officeDocument/2006/relationships/hyperlink" Target="https://suffolkpcf.co.uk/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parentsandcarerstogether.co.uk/" TargetMode="External"/><Relationship Id="rId5" Type="http://schemas.openxmlformats.org/officeDocument/2006/relationships/hyperlink" Target="https://parents.actionforchildren.org.uk/home-family-life/parent-mental-health/parent-i-cant-cope/#:~:text=If%20you%27re%20feeling%20overwhelmed,and%20deal%20with%20parental%20burnout." TargetMode="External"/><Relationship Id="rId4" Type="http://schemas.openxmlformats.org/officeDocument/2006/relationships/hyperlink" Target="https://www.suffolk.gov.uk/children-families-and-learning/childcare-information-and-support-for-parents-and-providers/parent-hub?nodeId=9731c640-6c0e-5188-b207-2ba25faffacf&amp;entryId=f84c0ad8-0902-5bb7-a529-1725d35fdabf" TargetMode="External"/><Relationship Id="rId9" Type="http://schemas.openxmlformats.org/officeDocument/2006/relationships/hyperlink" Target="https://www.suffolklocaloffer.org.uk/short-breaks-and-leisure-activities/activities-unlimited/behaviour-safe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channel/UCBWXVnoyeC5p48nGvnvA6Cg/videos" TargetMode="External"/><Relationship Id="rId4" Type="http://schemas.openxmlformats.org/officeDocument/2006/relationships/hyperlink" Target="https://suffolksendiass.co.uk/training/parent-and-carer-information-sessions/" TargetMode="Externa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nd.org.uk/need-urgent-help/" TargetMode="External"/><Relationship Id="rId3" Type="http://schemas.openxmlformats.org/officeDocument/2006/relationships/hyperlink" Target="http://www.youngminds.org.uk/" TargetMode="External"/><Relationship Id="rId7" Type="http://schemas.openxmlformats.org/officeDocument/2006/relationships/hyperlink" Target="http://www.papyrus-uk.org/" TargetMode="Externa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elfharm.co.uk/" TargetMode="External"/><Relationship Id="rId5" Type="http://schemas.openxmlformats.org/officeDocument/2006/relationships/hyperlink" Target="http://www.kooth.com/" TargetMode="External"/><Relationship Id="rId4" Type="http://schemas.openxmlformats.org/officeDocument/2006/relationships/hyperlink" Target="http://www.thesource.me.uk/" TargetMode="External"/><Relationship Id="rId9" Type="http://schemas.openxmlformats.org/officeDocument/2006/relationships/image" Target="../media/image6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sft.uk/workshops" TargetMode="External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suffolklocaloffer.org.uk/health-and-wellbeing/autism-adhd-and-neurodevelopment/neurodiversity-online-parentcarer-workshops" TargetMode="External"/><Relationship Id="rId5" Type="http://schemas.openxmlformats.org/officeDocument/2006/relationships/hyperlink" Target="https://www.nsft.nhs.uk/parent-workshops/" TargetMode="External"/><Relationship Id="rId4" Type="http://schemas.openxmlformats.org/officeDocument/2006/relationships/image" Target="../media/image6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orms.office.com/e/3USDxABWL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ECED9-6D78-4963-4B8C-968E2DE1EF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Big feelings neurodiversity</a:t>
            </a:r>
          </a:p>
        </p:txBody>
      </p:sp>
      <p:pic>
        <p:nvPicPr>
          <p:cNvPr id="4" name="Picture 3" descr="Group of smiling children at school">
            <a:extLst>
              <a:ext uri="{FF2B5EF4-FFF2-40B4-BE49-F238E27FC236}">
                <a16:creationId xmlns:a16="http://schemas.microsoft.com/office/drawing/2014/main" id="{DE487F9D-9F68-16A6-8641-EF0AC1DAD7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9130" b="14691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F109B8E-FD86-6609-5F36-24E484B12D5D}"/>
              </a:ext>
            </a:extLst>
          </p:cNvPr>
          <p:cNvSpPr txBox="1">
            <a:spLocks/>
          </p:cNvSpPr>
          <p:nvPr/>
        </p:nvSpPr>
        <p:spPr>
          <a:xfrm>
            <a:off x="1600199" y="3624105"/>
            <a:ext cx="8991600" cy="7107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274320" tIns="182880" rIns="274320" bIns="182880" rtlCol="0" anchor="ctr" anchorCtr="1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002060"/>
                </a:solidFill>
                <a:latin typeface="+mn-lt"/>
              </a:rPr>
              <a:t>EMOTIONAL REGULATION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E51F1D49-BEBB-9568-0841-1404EAAF46BE}"/>
              </a:ext>
            </a:extLst>
          </p:cNvPr>
          <p:cNvSpPr txBox="1">
            <a:spLocks/>
          </p:cNvSpPr>
          <p:nvPr/>
        </p:nvSpPr>
        <p:spPr>
          <a:xfrm>
            <a:off x="-2" y="5270022"/>
            <a:ext cx="12192000" cy="5131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Psychology in Schools Team, Norfolk and Suffolk NHS Foundation Trust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With thanks to </a:t>
            </a: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Essex Partnership for Inclusion of Neurodiversity in Schools - Essex Child and Family Wellbeing Services, Essex Family Forum, Essex Child and Adolescent Mental Health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Service (CAMHS) and Suffolk Parent Carer Forum (SPCF)</a:t>
            </a:r>
            <a:endParaRPr lang="en-US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35FE375-8EB6-CB97-15AE-DE4113482759}"/>
              </a:ext>
            </a:extLst>
          </p:cNvPr>
          <p:cNvSpPr txBox="1">
            <a:spLocks/>
          </p:cNvSpPr>
          <p:nvPr/>
        </p:nvSpPr>
        <p:spPr bwMode="blackWhite">
          <a:xfrm>
            <a:off x="553451" y="4322127"/>
            <a:ext cx="11085095" cy="95030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 cap="sq">
            <a:solidFill>
              <a:srgbClr val="404040"/>
            </a:solidFill>
            <a:miter lim="800000"/>
          </a:ln>
        </p:spPr>
        <p:txBody>
          <a:bodyPr vert="horz" lIns="274320" tIns="182880" rIns="274320" bIns="182880" rtlCol="0" anchor="ctr" anchorCtr="1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sz="2400" b="1" dirty="0">
                <a:solidFill>
                  <a:srgbClr val="002060"/>
                </a:solidFill>
                <a:latin typeface="+mn-lt"/>
              </a:rPr>
              <a:t>HOW TO SUPPORT NEURODIVERGENT CHILDREN WITH EMOTIONAL PROCESSING AND ANXIETY</a:t>
            </a:r>
          </a:p>
        </p:txBody>
      </p:sp>
    </p:spTree>
    <p:extLst>
      <p:ext uri="{BB962C8B-B14F-4D97-AF65-F5344CB8AC3E}">
        <p14:creationId xmlns:p14="http://schemas.microsoft.com/office/powerpoint/2010/main" val="2134571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icky Note Stock Illustrations – 38,647 Sticky Note Stock Illustrations,  Vectors &amp; Clipart - Dreamstime">
            <a:extLst>
              <a:ext uri="{FF2B5EF4-FFF2-40B4-BE49-F238E27FC236}">
                <a16:creationId xmlns:a16="http://schemas.microsoft.com/office/drawing/2014/main" id="{4939E031-301B-DDE9-F235-F9BE8F5B2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1892243"/>
            <a:ext cx="4686299" cy="496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6">
            <a:extLst>
              <a:ext uri="{FF2B5EF4-FFF2-40B4-BE49-F238E27FC236}">
                <a16:creationId xmlns:a16="http://schemas.microsoft.com/office/drawing/2014/main" id="{0458FB13-6823-4562-0674-6B991BA7A06B}"/>
              </a:ext>
            </a:extLst>
          </p:cNvPr>
          <p:cNvSpPr txBox="1">
            <a:spLocks/>
          </p:cNvSpPr>
          <p:nvPr/>
        </p:nvSpPr>
        <p:spPr>
          <a:xfrm>
            <a:off x="320842" y="472441"/>
            <a:ext cx="11518231" cy="1276148"/>
          </a:xfrm>
          <a:prstGeom prst="rect">
            <a:avLst/>
          </a:prstGeom>
          <a:ln w="1905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b="1" dirty="0">
                <a:solidFill>
                  <a:srgbClr val="002060"/>
                </a:solidFill>
                <a:latin typeface="+mn-lt"/>
              </a:rPr>
              <a:t>How would you rate your current knowledge of big feelings in neurodivergent children?</a:t>
            </a:r>
          </a:p>
        </p:txBody>
      </p:sp>
    </p:spTree>
    <p:extLst>
      <p:ext uri="{BB962C8B-B14F-4D97-AF65-F5344CB8AC3E}">
        <p14:creationId xmlns:p14="http://schemas.microsoft.com/office/powerpoint/2010/main" val="2938198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icky Note Stock Illustrations – 38,647 Sticky Note Stock Illustrations,  Vectors &amp; Clipart - Dreamstime">
            <a:extLst>
              <a:ext uri="{FF2B5EF4-FFF2-40B4-BE49-F238E27FC236}">
                <a16:creationId xmlns:a16="http://schemas.microsoft.com/office/drawing/2014/main" id="{4939E031-301B-DDE9-F235-F9BE8F5B2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1892243"/>
            <a:ext cx="4686299" cy="496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6">
            <a:extLst>
              <a:ext uri="{FF2B5EF4-FFF2-40B4-BE49-F238E27FC236}">
                <a16:creationId xmlns:a16="http://schemas.microsoft.com/office/drawing/2014/main" id="{0458FB13-6823-4562-0674-6B991BA7A06B}"/>
              </a:ext>
            </a:extLst>
          </p:cNvPr>
          <p:cNvSpPr txBox="1">
            <a:spLocks/>
          </p:cNvSpPr>
          <p:nvPr/>
        </p:nvSpPr>
        <p:spPr>
          <a:xfrm>
            <a:off x="1256031" y="472440"/>
            <a:ext cx="9679937" cy="1261109"/>
          </a:xfrm>
          <a:prstGeom prst="rect">
            <a:avLst/>
          </a:prstGeom>
          <a:ln w="1905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 dirty="0">
                <a:solidFill>
                  <a:srgbClr val="002060"/>
                </a:solidFill>
                <a:latin typeface="+mn-lt"/>
              </a:rPr>
              <a:t>How would you rate your current confidence supporting neurodivergent children/young people with managing big feelings?</a:t>
            </a:r>
          </a:p>
        </p:txBody>
      </p:sp>
    </p:spTree>
    <p:extLst>
      <p:ext uri="{BB962C8B-B14F-4D97-AF65-F5344CB8AC3E}">
        <p14:creationId xmlns:p14="http://schemas.microsoft.com/office/powerpoint/2010/main" val="2714289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E61FD7-2BEB-9DD9-4DAF-478E91455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969EB-8017-0FDC-008F-D7CD49DBD9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Big feelings neurodiversity</a:t>
            </a:r>
          </a:p>
        </p:txBody>
      </p:sp>
      <p:pic>
        <p:nvPicPr>
          <p:cNvPr id="4" name="Picture 3" descr="Group of smiling children at school">
            <a:extLst>
              <a:ext uri="{FF2B5EF4-FFF2-40B4-BE49-F238E27FC236}">
                <a16:creationId xmlns:a16="http://schemas.microsoft.com/office/drawing/2014/main" id="{4749BD9D-E9C8-6533-E8C3-3FEB60304C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9130" b="14691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3DDE891-2E21-1C75-E358-2472E37F0147}"/>
              </a:ext>
            </a:extLst>
          </p:cNvPr>
          <p:cNvSpPr txBox="1">
            <a:spLocks/>
          </p:cNvSpPr>
          <p:nvPr/>
        </p:nvSpPr>
        <p:spPr>
          <a:xfrm>
            <a:off x="1600199" y="3624105"/>
            <a:ext cx="8991600" cy="7107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274320" tIns="182880" rIns="274320" bIns="182880" rtlCol="0" anchor="ctr" anchorCtr="1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002060"/>
                </a:solidFill>
                <a:latin typeface="+mn-lt"/>
              </a:rPr>
              <a:t>EMOTIONAL REGULATION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B94ED79D-98AF-3895-A25A-B008B9574768}"/>
              </a:ext>
            </a:extLst>
          </p:cNvPr>
          <p:cNvSpPr txBox="1">
            <a:spLocks/>
          </p:cNvSpPr>
          <p:nvPr/>
        </p:nvSpPr>
        <p:spPr>
          <a:xfrm>
            <a:off x="-2" y="5270022"/>
            <a:ext cx="12192000" cy="5131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Psychology in Schools Team, Norfolk and Suffolk NHS Foundation Trust</a:t>
            </a:r>
          </a:p>
          <a:p>
            <a:pPr>
              <a:lnSpc>
                <a:spcPct val="90000"/>
              </a:lnSpc>
            </a:pP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With thanks to </a:t>
            </a: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Essex Partnership for Inclusion of Neurodiversity in Schools - Essex Child and Family Wellbeing Services, Essex Family Forum, Essex Child and Adolescent Mental Health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Service (CAMHS) and Suffolk Parent Carer Forum (SPCF)</a:t>
            </a:r>
            <a:endParaRPr lang="en-US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AFAF602-3F80-C4BE-2A2E-0C40EFAB9EFE}"/>
              </a:ext>
            </a:extLst>
          </p:cNvPr>
          <p:cNvSpPr txBox="1">
            <a:spLocks/>
          </p:cNvSpPr>
          <p:nvPr/>
        </p:nvSpPr>
        <p:spPr bwMode="blackWhite">
          <a:xfrm>
            <a:off x="553451" y="4322127"/>
            <a:ext cx="11085095" cy="95030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 cap="sq">
            <a:solidFill>
              <a:srgbClr val="404040"/>
            </a:solidFill>
            <a:miter lim="800000"/>
          </a:ln>
        </p:spPr>
        <p:txBody>
          <a:bodyPr vert="horz" lIns="274320" tIns="182880" rIns="274320" bIns="182880" rtlCol="0" anchor="ctr" anchorCtr="1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GB" sz="2400" b="1" dirty="0">
                <a:solidFill>
                  <a:srgbClr val="002060"/>
                </a:solidFill>
                <a:latin typeface="+mn-lt"/>
              </a:rPr>
              <a:t>HOW TO SUPPORT NEURODIVERGENT CHILDREN WITH EMOTIONAL PROCESSING AND ANXIETY</a:t>
            </a:r>
          </a:p>
        </p:txBody>
      </p:sp>
    </p:spTree>
    <p:extLst>
      <p:ext uri="{BB962C8B-B14F-4D97-AF65-F5344CB8AC3E}">
        <p14:creationId xmlns:p14="http://schemas.microsoft.com/office/powerpoint/2010/main" val="2872159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and holding heart">
            <a:extLst>
              <a:ext uri="{FF2B5EF4-FFF2-40B4-BE49-F238E27FC236}">
                <a16:creationId xmlns:a16="http://schemas.microsoft.com/office/drawing/2014/main" id="{7C943C89-D403-580B-94F3-16642F1E18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92" r="4860" b="-2"/>
          <a:stretch/>
        </p:blipFill>
        <p:spPr>
          <a:xfrm>
            <a:off x="2" y="1587"/>
            <a:ext cx="6095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5B5A14-0C7E-9D26-5010-2BAF0B068D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3408" y="2200084"/>
            <a:ext cx="4660392" cy="3752849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002060"/>
                </a:solidFill>
              </a:rPr>
              <a:t>Emotional topics being covered today, including self-harm and suicide</a:t>
            </a:r>
          </a:p>
          <a:p>
            <a:r>
              <a:rPr lang="en-US" dirty="0">
                <a:solidFill>
                  <a:srgbClr val="002060"/>
                </a:solidFill>
              </a:rPr>
              <a:t>Do what you need to look after yourself </a:t>
            </a:r>
          </a:p>
          <a:p>
            <a:r>
              <a:rPr lang="en-US" dirty="0">
                <a:solidFill>
                  <a:srgbClr val="002060"/>
                </a:solidFill>
              </a:rPr>
              <a:t>Recording and resources will be shared with everyone who signed up for the workshop</a:t>
            </a:r>
          </a:p>
          <a:p>
            <a:endParaRPr lang="en-US" dirty="0">
              <a:solidFill>
                <a:srgbClr val="002060"/>
              </a:solidFill>
            </a:endParaRPr>
          </a:p>
          <a:p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B820397-AF1D-6DCB-0090-70C09ED71D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3408" y="365125"/>
            <a:ext cx="4660392" cy="1325563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2060"/>
                </a:solidFill>
                <a:latin typeface="+mn-lt"/>
              </a:rPr>
              <a:t>Looking after yourself</a:t>
            </a:r>
          </a:p>
        </p:txBody>
      </p:sp>
    </p:spTree>
    <p:extLst>
      <p:ext uri="{BB962C8B-B14F-4D97-AF65-F5344CB8AC3E}">
        <p14:creationId xmlns:p14="http://schemas.microsoft.com/office/powerpoint/2010/main" val="4059859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3A0609-AC4C-1B64-4344-313134019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648200" cy="4351338"/>
          </a:xfrm>
        </p:spPr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is the prevalence of anxiety, low mood, self-harm and suicidality in neurodivergent children?</a:t>
            </a:r>
          </a:p>
          <a:p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WHY might neurodivergent children need more support with their big feelings?</a:t>
            </a:r>
          </a:p>
          <a:p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can you and others help your child manage their big feelings?</a:t>
            </a:r>
          </a:p>
        </p:txBody>
      </p:sp>
      <p:pic>
        <p:nvPicPr>
          <p:cNvPr id="5" name="Picture 4" descr="Child wearing black jacket">
            <a:extLst>
              <a:ext uri="{FF2B5EF4-FFF2-40B4-BE49-F238E27FC236}">
                <a16:creationId xmlns:a16="http://schemas.microsoft.com/office/drawing/2014/main" id="{6FD49120-5112-FC63-8F83-41E75680F8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15" r="8349"/>
          <a:stretch/>
        </p:blipFill>
        <p:spPr>
          <a:xfrm>
            <a:off x="6026331" y="0"/>
            <a:ext cx="6165669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F04AD140-F8E1-9F6B-A508-4F7E830CB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778829" cy="1325563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  <a:latin typeface="+mn-lt"/>
              </a:rPr>
              <a:t>Workshop Overview</a:t>
            </a:r>
          </a:p>
        </p:txBody>
      </p:sp>
    </p:spTree>
    <p:extLst>
      <p:ext uri="{BB962C8B-B14F-4D97-AF65-F5344CB8AC3E}">
        <p14:creationId xmlns:p14="http://schemas.microsoft.com/office/powerpoint/2010/main" val="4264569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2E788-B4E3-6682-C9BB-2E4237E18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97915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+mn-lt"/>
              </a:rPr>
              <a:t>Mental health in neurodivergent children and teenagers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21F22D30-7CED-C080-AC3A-9E33CF463C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2080062"/>
              </p:ext>
            </p:extLst>
          </p:nvPr>
        </p:nvGraphicFramePr>
        <p:xfrm>
          <a:off x="2032000" y="1698171"/>
          <a:ext cx="8128000" cy="4440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80830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9F728-C2F1-C30C-271E-55EC3664CA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000" y="3429000"/>
            <a:ext cx="8086877" cy="274796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Statistics indicate that the risk of self-harm and suicidal thinking and attempts are sadly higher for neurodivergent children</a:t>
            </a:r>
          </a:p>
          <a:p>
            <a:r>
              <a:rPr lang="en-GB" dirty="0">
                <a:solidFill>
                  <a:srgbClr val="002060"/>
                </a:solidFill>
              </a:rPr>
              <a:t>For some families, helping managing risk of self-harm is an important part of supporting their neurodivergent child with their emotions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57EE692-B96C-B7B8-3B5D-51DEBCD404D2}"/>
              </a:ext>
            </a:extLst>
          </p:cNvPr>
          <p:cNvGrpSpPr/>
          <p:nvPr/>
        </p:nvGrpSpPr>
        <p:grpSpPr>
          <a:xfrm>
            <a:off x="2032000" y="2148916"/>
            <a:ext cx="8128000" cy="842400"/>
            <a:chOff x="0" y="3218000"/>
            <a:chExt cx="8128000" cy="842400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D587BB7D-0D7A-BE6E-2E7D-FB75800B9FBF}"/>
                </a:ext>
              </a:extLst>
            </p:cNvPr>
            <p:cNvSpPr/>
            <p:nvPr/>
          </p:nvSpPr>
          <p:spPr>
            <a:xfrm>
              <a:off x="0" y="3218000"/>
              <a:ext cx="8128000" cy="84240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9800891"/>
                <a:satOff val="-40777"/>
                <a:lumOff val="9608"/>
                <a:alphaOff val="0"/>
              </a:schemeClr>
            </a:fillRef>
            <a:effectRef idx="0">
              <a:schemeClr val="accent4">
                <a:hueOff val="9800891"/>
                <a:satOff val="-40777"/>
                <a:lumOff val="960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3600"/>
            </a:p>
          </p:txBody>
        </p:sp>
        <p:sp>
          <p:nvSpPr>
            <p:cNvPr id="6" name="Rectangle: Rounded Corners 4">
              <a:extLst>
                <a:ext uri="{FF2B5EF4-FFF2-40B4-BE49-F238E27FC236}">
                  <a16:creationId xmlns:a16="http://schemas.microsoft.com/office/drawing/2014/main" id="{D6FDA32A-D8E3-930D-609A-DEE331358DC5}"/>
                </a:ext>
              </a:extLst>
            </p:cNvPr>
            <p:cNvSpPr txBox="1"/>
            <p:nvPr/>
          </p:nvSpPr>
          <p:spPr>
            <a:xfrm>
              <a:off x="41123" y="3259123"/>
              <a:ext cx="8045754" cy="76015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3600" kern="1200" dirty="0">
                  <a:solidFill>
                    <a:srgbClr val="002060"/>
                  </a:solidFill>
                </a:rPr>
                <a:t>Increased risk of self-harm and suicide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90134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Teacher talking with pupils">
            <a:extLst>
              <a:ext uri="{FF2B5EF4-FFF2-40B4-BE49-F238E27FC236}">
                <a16:creationId xmlns:a16="http://schemas.microsoft.com/office/drawing/2014/main" id="{FED2F2B8-8597-667B-C9BB-04AD6167B7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935692"/>
            <a:ext cx="6835776" cy="4557183"/>
          </a:xfr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E0FE6DF-7DB0-D478-19FA-3EF7DECCF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97915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+mn-lt"/>
              </a:rPr>
              <a:t>What protects against poor mental health and wellbeing?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F79F2E-B99D-A606-EBA2-516DA92E5956}"/>
              </a:ext>
            </a:extLst>
          </p:cNvPr>
          <p:cNvSpPr txBox="1"/>
          <p:nvPr/>
        </p:nvSpPr>
        <p:spPr>
          <a:xfrm>
            <a:off x="838200" y="1783080"/>
            <a:ext cx="3474720" cy="48320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2060"/>
                </a:solidFill>
              </a:rPr>
              <a:t>Special interests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2060"/>
                </a:solidFill>
              </a:rPr>
              <a:t>Having a sense of shared connection</a:t>
            </a:r>
          </a:p>
          <a:p>
            <a:endParaRPr lang="en-GB" sz="2800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2060"/>
                </a:solidFill>
              </a:rPr>
              <a:t>Self-acceptance</a:t>
            </a:r>
          </a:p>
          <a:p>
            <a:r>
              <a:rPr lang="en-GB" sz="2800" dirty="0">
                <a:solidFill>
                  <a:srgbClr val="002060"/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err="1">
                <a:solidFill>
                  <a:srgbClr val="002060"/>
                </a:solidFill>
              </a:rPr>
              <a:t>Neuroaffirmative</a:t>
            </a:r>
            <a:r>
              <a:rPr lang="en-GB" sz="2800" dirty="0">
                <a:solidFill>
                  <a:srgbClr val="002060"/>
                </a:solidFill>
              </a:rPr>
              <a:t> approaches and language are key</a:t>
            </a:r>
          </a:p>
          <a:p>
            <a:r>
              <a:rPr lang="en-GB" sz="2800" dirty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65707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AE127E-D60A-B3B6-7CA8-405CE0FD4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5" y="304801"/>
            <a:ext cx="4352027" cy="2055221"/>
          </a:xfrm>
          <a:ln w="19050">
            <a:solidFill>
              <a:srgbClr val="002060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Why might neurodivergent children need more support with their big feelings?</a:t>
            </a:r>
            <a:endParaRPr lang="en-GB" sz="3200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6" name="Picture 5" descr="Father holding sleeping child in arms">
            <a:extLst>
              <a:ext uri="{FF2B5EF4-FFF2-40B4-BE49-F238E27FC236}">
                <a16:creationId xmlns:a16="http://schemas.microsoft.com/office/drawing/2014/main" id="{E5453A59-C70F-BDA6-A579-07325C293E5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00" r="15624" b="-1"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4E9F6-326A-DB4B-11E5-E489DB3AD5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20465" y="2664822"/>
            <a:ext cx="4140013" cy="343786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Emotional literacy</a:t>
            </a:r>
          </a:p>
          <a:p>
            <a:r>
              <a:rPr lang="en-GB" dirty="0">
                <a:solidFill>
                  <a:srgbClr val="002060"/>
                </a:solidFill>
              </a:rPr>
              <a:t>Emotion dysregulation</a:t>
            </a:r>
          </a:p>
          <a:p>
            <a:r>
              <a:rPr lang="en-GB" dirty="0">
                <a:solidFill>
                  <a:srgbClr val="002060"/>
                </a:solidFill>
              </a:rPr>
              <a:t>Environment and experiences</a:t>
            </a:r>
          </a:p>
          <a:p>
            <a:r>
              <a:rPr lang="en-GB" dirty="0">
                <a:solidFill>
                  <a:srgbClr val="002060"/>
                </a:solidFill>
              </a:rPr>
              <a:t>Brain differences in neurodivergent children</a:t>
            </a:r>
          </a:p>
          <a:p>
            <a:endParaRPr lang="en-GB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8651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017B5C-6DAF-64D8-7EDA-4EF6AF0A7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6" y="609600"/>
            <a:ext cx="4140014" cy="1330839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  <a:latin typeface="+mn-lt"/>
              </a:rPr>
              <a:t>Emotional Literacy</a:t>
            </a:r>
          </a:p>
        </p:txBody>
      </p:sp>
      <p:pic>
        <p:nvPicPr>
          <p:cNvPr id="5" name="Picture 4" descr="Dice with facial expressions">
            <a:extLst>
              <a:ext uri="{FF2B5EF4-FFF2-40B4-BE49-F238E27FC236}">
                <a16:creationId xmlns:a16="http://schemas.microsoft.com/office/drawing/2014/main" id="{801E1076-5B8D-7F3F-5C11-508A4F8B96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03" r="13721" b="-1"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81C034-0FA6-91D1-B919-E329DEE6DE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20465" y="2194102"/>
            <a:ext cx="4140013" cy="390858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Understanding what emotion they are feeling</a:t>
            </a:r>
          </a:p>
          <a:p>
            <a:r>
              <a:rPr lang="en-GB" dirty="0">
                <a:solidFill>
                  <a:srgbClr val="002060"/>
                </a:solidFill>
              </a:rPr>
              <a:t>Communicating to others how they are feeling</a:t>
            </a:r>
          </a:p>
          <a:p>
            <a:r>
              <a:rPr lang="en-GB" dirty="0">
                <a:solidFill>
                  <a:srgbClr val="002060"/>
                </a:solidFill>
              </a:rPr>
              <a:t>Recognising other people’s feelings</a:t>
            </a:r>
          </a:p>
        </p:txBody>
      </p:sp>
    </p:spTree>
    <p:extLst>
      <p:ext uri="{BB962C8B-B14F-4D97-AF65-F5344CB8AC3E}">
        <p14:creationId xmlns:p14="http://schemas.microsoft.com/office/powerpoint/2010/main" val="198201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Tip of iceberg submerged in water">
            <a:extLst>
              <a:ext uri="{FF2B5EF4-FFF2-40B4-BE49-F238E27FC236}">
                <a16:creationId xmlns:a16="http://schemas.microsoft.com/office/drawing/2014/main" id="{511A867E-C561-5013-4A65-D29BF8013C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58" b="12022"/>
          <a:stretch/>
        </p:blipFill>
        <p:spPr>
          <a:xfrm>
            <a:off x="-1736" y="-1842"/>
            <a:ext cx="12191980" cy="685671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7ED6F76-E5FD-98DD-42DA-AEEF8380CBA7}"/>
              </a:ext>
            </a:extLst>
          </p:cNvPr>
          <p:cNvSpPr/>
          <p:nvPr/>
        </p:nvSpPr>
        <p:spPr>
          <a:xfrm>
            <a:off x="7495134" y="5344775"/>
            <a:ext cx="14280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Fear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82B55C-8D93-FD31-E0F5-761AEC6E4840}"/>
              </a:ext>
            </a:extLst>
          </p:cNvPr>
          <p:cNvSpPr/>
          <p:nvPr/>
        </p:nvSpPr>
        <p:spPr>
          <a:xfrm>
            <a:off x="6978054" y="533261"/>
            <a:ext cx="249923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Eating problems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9E8849-38F5-6EFB-49C5-F3B4F8725B1D}"/>
              </a:ext>
            </a:extLst>
          </p:cNvPr>
          <p:cNvSpPr/>
          <p:nvPr/>
        </p:nvSpPr>
        <p:spPr>
          <a:xfrm>
            <a:off x="5442856" y="1052508"/>
            <a:ext cx="249923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Crying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E76252-0912-7B71-1779-0088A6305999}"/>
              </a:ext>
            </a:extLst>
          </p:cNvPr>
          <p:cNvSpPr/>
          <p:nvPr/>
        </p:nvSpPr>
        <p:spPr>
          <a:xfrm>
            <a:off x="7567047" y="1150228"/>
            <a:ext cx="249923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Struggling to attend school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F38C95E-6810-46E7-0D13-508855E2BA63}"/>
              </a:ext>
            </a:extLst>
          </p:cNvPr>
          <p:cNvSpPr/>
          <p:nvPr/>
        </p:nvSpPr>
        <p:spPr>
          <a:xfrm>
            <a:off x="3984807" y="567982"/>
            <a:ext cx="249923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Breaking things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0BE0DF-EA9D-3C6C-2D4C-6822C0764C09}"/>
              </a:ext>
            </a:extLst>
          </p:cNvPr>
          <p:cNvSpPr/>
          <p:nvPr/>
        </p:nvSpPr>
        <p:spPr>
          <a:xfrm>
            <a:off x="222953" y="1283340"/>
            <a:ext cx="249923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Withdrawn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849F96A-64D6-1035-A129-4F4F7DF335E7}"/>
              </a:ext>
            </a:extLst>
          </p:cNvPr>
          <p:cNvSpPr/>
          <p:nvPr/>
        </p:nvSpPr>
        <p:spPr>
          <a:xfrm>
            <a:off x="1194473" y="688563"/>
            <a:ext cx="249923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Self-harm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A08E1D8-7C33-CA22-76B8-E5B15C84DFD6}"/>
              </a:ext>
            </a:extLst>
          </p:cNvPr>
          <p:cNvSpPr/>
          <p:nvPr/>
        </p:nvSpPr>
        <p:spPr>
          <a:xfrm>
            <a:off x="8989330" y="3110843"/>
            <a:ext cx="21900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Hopelessness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E98BE0E-EFB1-9A20-42B6-11C8A5F9EAF9}"/>
              </a:ext>
            </a:extLst>
          </p:cNvPr>
          <p:cNvSpPr/>
          <p:nvPr/>
        </p:nvSpPr>
        <p:spPr>
          <a:xfrm>
            <a:off x="9034786" y="4459844"/>
            <a:ext cx="22994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Overwhelmed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6A56578-FB6E-B1F9-8058-B4BB44DBB99B}"/>
              </a:ext>
            </a:extLst>
          </p:cNvPr>
          <p:cNvSpPr/>
          <p:nvPr/>
        </p:nvSpPr>
        <p:spPr>
          <a:xfrm>
            <a:off x="5311102" y="4691756"/>
            <a:ext cx="27627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Sensory overload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4381802-9C6A-A033-10C9-D95912216C93}"/>
              </a:ext>
            </a:extLst>
          </p:cNvPr>
          <p:cNvSpPr/>
          <p:nvPr/>
        </p:nvSpPr>
        <p:spPr>
          <a:xfrm>
            <a:off x="6639931" y="3789117"/>
            <a:ext cx="9484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Tired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E474EF5-02DF-6D34-5AFE-C8B2C633FC76}"/>
              </a:ext>
            </a:extLst>
          </p:cNvPr>
          <p:cNvSpPr/>
          <p:nvPr/>
        </p:nvSpPr>
        <p:spPr>
          <a:xfrm>
            <a:off x="1709972" y="5114779"/>
            <a:ext cx="12708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Hunger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2968286-53A7-8AD5-62A6-32AF03B3DCCE}"/>
              </a:ext>
            </a:extLst>
          </p:cNvPr>
          <p:cNvSpPr/>
          <p:nvPr/>
        </p:nvSpPr>
        <p:spPr>
          <a:xfrm>
            <a:off x="198484" y="4989512"/>
            <a:ext cx="120577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In pain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C3E1EDE-A084-C713-6F86-863C800618C6}"/>
              </a:ext>
            </a:extLst>
          </p:cNvPr>
          <p:cNvSpPr/>
          <p:nvPr/>
        </p:nvSpPr>
        <p:spPr>
          <a:xfrm>
            <a:off x="7170" y="4569496"/>
            <a:ext cx="30341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Sense of difference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792F7FC-C654-E1D1-2D78-8875D8E4C84E}"/>
              </a:ext>
            </a:extLst>
          </p:cNvPr>
          <p:cNvSpPr/>
          <p:nvPr/>
        </p:nvSpPr>
        <p:spPr>
          <a:xfrm>
            <a:off x="198484" y="5712186"/>
            <a:ext cx="28831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Friendship fall out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D7A3BA8-8E5A-1A69-37AF-33E72BFBAD30}"/>
              </a:ext>
            </a:extLst>
          </p:cNvPr>
          <p:cNvSpPr/>
          <p:nvPr/>
        </p:nvSpPr>
        <p:spPr>
          <a:xfrm>
            <a:off x="30595" y="3238090"/>
            <a:ext cx="206819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Sadness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461F383-6D9C-AA5C-2114-31DAD9E53110}"/>
              </a:ext>
            </a:extLst>
          </p:cNvPr>
          <p:cNvSpPr/>
          <p:nvPr/>
        </p:nvSpPr>
        <p:spPr>
          <a:xfrm>
            <a:off x="8838653" y="3447045"/>
            <a:ext cx="157479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Anger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E3067E5-AD56-1A0C-DA36-DF124D53B7EE}"/>
              </a:ext>
            </a:extLst>
          </p:cNvPr>
          <p:cNvSpPr/>
          <p:nvPr/>
        </p:nvSpPr>
        <p:spPr>
          <a:xfrm>
            <a:off x="5708988" y="3336832"/>
            <a:ext cx="311970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Academic problems</a:t>
            </a:r>
            <a:endParaRPr lang="en-US" sz="28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22F5DFC-9EB2-25EE-0CE4-D068C15D13F2}"/>
              </a:ext>
            </a:extLst>
          </p:cNvPr>
          <p:cNvSpPr/>
          <p:nvPr/>
        </p:nvSpPr>
        <p:spPr>
          <a:xfrm>
            <a:off x="10280611" y="3895386"/>
            <a:ext cx="13756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Bullying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A5EF4D6-D35F-8AD2-769E-D2BF4029446E}"/>
              </a:ext>
            </a:extLst>
          </p:cNvPr>
          <p:cNvSpPr/>
          <p:nvPr/>
        </p:nvSpPr>
        <p:spPr>
          <a:xfrm>
            <a:off x="1064925" y="2906789"/>
            <a:ext cx="11977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Shame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106DE45-E706-42AC-D867-735B6709B5CF}"/>
              </a:ext>
            </a:extLst>
          </p:cNvPr>
          <p:cNvSpPr/>
          <p:nvPr/>
        </p:nvSpPr>
        <p:spPr>
          <a:xfrm>
            <a:off x="9626048" y="1401680"/>
            <a:ext cx="249923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Irritable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33B8A8A-9D8A-1FA6-2858-823F6BE02CF7}"/>
              </a:ext>
            </a:extLst>
          </p:cNvPr>
          <p:cNvSpPr/>
          <p:nvPr/>
        </p:nvSpPr>
        <p:spPr>
          <a:xfrm>
            <a:off x="9231228" y="5502014"/>
            <a:ext cx="28834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Trauma memories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5A9DFC2-9CD8-44EB-D6E9-057F02C03331}"/>
              </a:ext>
            </a:extLst>
          </p:cNvPr>
          <p:cNvSpPr/>
          <p:nvPr/>
        </p:nvSpPr>
        <p:spPr>
          <a:xfrm>
            <a:off x="8761607" y="2638374"/>
            <a:ext cx="336367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Needing to feel loved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A49F431-830E-469A-55B7-D35AA31B7934}"/>
              </a:ext>
            </a:extLst>
          </p:cNvPr>
          <p:cNvSpPr/>
          <p:nvPr/>
        </p:nvSpPr>
        <p:spPr>
          <a:xfrm>
            <a:off x="5282319" y="4167895"/>
            <a:ext cx="24241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Feeling left out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2B1FD2E-2230-9819-4038-8DE3AA79C5A7}"/>
              </a:ext>
            </a:extLst>
          </p:cNvPr>
          <p:cNvSpPr/>
          <p:nvPr/>
        </p:nvSpPr>
        <p:spPr>
          <a:xfrm>
            <a:off x="8122621" y="4886533"/>
            <a:ext cx="28929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Needing attention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1734F75-E846-737B-9076-B885DABC3285}"/>
              </a:ext>
            </a:extLst>
          </p:cNvPr>
          <p:cNvSpPr/>
          <p:nvPr/>
        </p:nvSpPr>
        <p:spPr>
          <a:xfrm>
            <a:off x="6575356" y="2800966"/>
            <a:ext cx="19427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Uncertainty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6AB0780-8E13-8C24-8ED1-C6A7038AB662}"/>
              </a:ext>
            </a:extLst>
          </p:cNvPr>
          <p:cNvSpPr/>
          <p:nvPr/>
        </p:nvSpPr>
        <p:spPr>
          <a:xfrm>
            <a:off x="5862787" y="5229204"/>
            <a:ext cx="14423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Jealousy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84A9313-436B-30C7-B3DB-BF0E75B415FF}"/>
              </a:ext>
            </a:extLst>
          </p:cNvPr>
          <p:cNvSpPr/>
          <p:nvPr/>
        </p:nvSpPr>
        <p:spPr>
          <a:xfrm>
            <a:off x="253524" y="2431691"/>
            <a:ext cx="15805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Confused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63D0D92-59AD-9AE1-15B4-A2DF896BB54A}"/>
              </a:ext>
            </a:extLst>
          </p:cNvPr>
          <p:cNvSpPr/>
          <p:nvPr/>
        </p:nvSpPr>
        <p:spPr>
          <a:xfrm>
            <a:off x="-1736" y="226898"/>
            <a:ext cx="249923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Nauseous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DCC3481-DFF3-6205-24EE-A8C93A776CAE}"/>
              </a:ext>
            </a:extLst>
          </p:cNvPr>
          <p:cNvSpPr/>
          <p:nvPr/>
        </p:nvSpPr>
        <p:spPr>
          <a:xfrm>
            <a:off x="4878364" y="5717299"/>
            <a:ext cx="21067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Embarrassed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529C43C-1196-23CC-921D-A2E3783AE25D}"/>
              </a:ext>
            </a:extLst>
          </p:cNvPr>
          <p:cNvSpPr/>
          <p:nvPr/>
        </p:nvSpPr>
        <p:spPr>
          <a:xfrm>
            <a:off x="10875666" y="3491656"/>
            <a:ext cx="11608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Lonely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3338FE7-498A-93DD-0105-7DADBE511AA6}"/>
              </a:ext>
            </a:extLst>
          </p:cNvPr>
          <p:cNvSpPr/>
          <p:nvPr/>
        </p:nvSpPr>
        <p:spPr>
          <a:xfrm>
            <a:off x="7667665" y="2244179"/>
            <a:ext cx="23220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Seeking safety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61EF4EC-3D11-0034-BE4E-4FF5C5C43946}"/>
              </a:ext>
            </a:extLst>
          </p:cNvPr>
          <p:cNvSpPr/>
          <p:nvPr/>
        </p:nvSpPr>
        <p:spPr>
          <a:xfrm>
            <a:off x="7827209" y="3850072"/>
            <a:ext cx="10767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Bored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C4D7A2A-A898-625F-5243-9E354AA47717}"/>
              </a:ext>
            </a:extLst>
          </p:cNvPr>
          <p:cNvSpPr/>
          <p:nvPr/>
        </p:nvSpPr>
        <p:spPr>
          <a:xfrm>
            <a:off x="9157072" y="125117"/>
            <a:ext cx="249923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Appears fine (m</a:t>
            </a: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asking)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761A87-C76C-134C-278E-9405E8DBA615}"/>
              </a:ext>
            </a:extLst>
          </p:cNvPr>
          <p:cNvSpPr/>
          <p:nvPr/>
        </p:nvSpPr>
        <p:spPr>
          <a:xfrm>
            <a:off x="3550920" y="43776"/>
            <a:ext cx="496714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WE MIGHT SEE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94CA94-E541-036A-DF20-9368580C823B}"/>
              </a:ext>
            </a:extLst>
          </p:cNvPr>
          <p:cNvSpPr/>
          <p:nvPr/>
        </p:nvSpPr>
        <p:spPr>
          <a:xfrm>
            <a:off x="10258246" y="934613"/>
            <a:ext cx="249923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Violence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30A8551-899C-EC78-1A45-FB0A69A313A2}"/>
              </a:ext>
            </a:extLst>
          </p:cNvPr>
          <p:cNvSpPr/>
          <p:nvPr/>
        </p:nvSpPr>
        <p:spPr>
          <a:xfrm>
            <a:off x="2212457" y="6207565"/>
            <a:ext cx="776731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MIGHT BE GOING ON FOR A CHILD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A14BFD4-93F1-7466-BC0B-FED25A8910AE}"/>
              </a:ext>
            </a:extLst>
          </p:cNvPr>
          <p:cNvSpPr/>
          <p:nvPr/>
        </p:nvSpPr>
        <p:spPr>
          <a:xfrm>
            <a:off x="-32733" y="3959692"/>
            <a:ext cx="260891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Low self-esteem</a:t>
            </a:r>
          </a:p>
        </p:txBody>
      </p:sp>
    </p:spTree>
    <p:extLst>
      <p:ext uri="{BB962C8B-B14F-4D97-AF65-F5344CB8AC3E}">
        <p14:creationId xmlns:p14="http://schemas.microsoft.com/office/powerpoint/2010/main" val="1382740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icky Note Stock Illustrations – 38,647 Sticky Note Stock Illustrations,  Vectors &amp; Clipart - Dreamstime">
            <a:extLst>
              <a:ext uri="{FF2B5EF4-FFF2-40B4-BE49-F238E27FC236}">
                <a16:creationId xmlns:a16="http://schemas.microsoft.com/office/drawing/2014/main" id="{4939E031-301B-DDE9-F235-F9BE8F5B2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1892243"/>
            <a:ext cx="4686299" cy="496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6">
            <a:extLst>
              <a:ext uri="{FF2B5EF4-FFF2-40B4-BE49-F238E27FC236}">
                <a16:creationId xmlns:a16="http://schemas.microsoft.com/office/drawing/2014/main" id="{0458FB13-6823-4562-0674-6B991BA7A06B}"/>
              </a:ext>
            </a:extLst>
          </p:cNvPr>
          <p:cNvSpPr txBox="1">
            <a:spLocks/>
          </p:cNvSpPr>
          <p:nvPr/>
        </p:nvSpPr>
        <p:spPr>
          <a:xfrm>
            <a:off x="1256031" y="472441"/>
            <a:ext cx="9679937" cy="1082040"/>
          </a:xfrm>
          <a:prstGeom prst="rect">
            <a:avLst/>
          </a:prstGeom>
          <a:ln w="1905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002060"/>
                </a:solidFill>
                <a:latin typeface="+mn-lt"/>
              </a:rPr>
              <a:t>Activity: What might trigger your child’s big feelings? </a:t>
            </a:r>
          </a:p>
        </p:txBody>
      </p:sp>
    </p:spTree>
    <p:extLst>
      <p:ext uri="{BB962C8B-B14F-4D97-AF65-F5344CB8AC3E}">
        <p14:creationId xmlns:p14="http://schemas.microsoft.com/office/powerpoint/2010/main" val="3786404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F8C9B-9B84-6B24-C18B-58C447709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525588" cy="1325563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5400" dirty="0">
                <a:solidFill>
                  <a:srgbClr val="002060"/>
                </a:solidFill>
                <a:latin typeface="+mn-lt"/>
              </a:rPr>
              <a:t>The Brain House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F527E724-734E-2D4A-E7B1-8F432F9663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93" b="-3"/>
          <a:stretch/>
        </p:blipFill>
        <p:spPr>
          <a:xfrm>
            <a:off x="7396537" y="226626"/>
            <a:ext cx="4360034" cy="61407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E0C13E-DC1C-8DA9-F18B-9C6038A911EA}"/>
              </a:ext>
            </a:extLst>
          </p:cNvPr>
          <p:cNvSpPr txBox="1"/>
          <p:nvPr/>
        </p:nvSpPr>
        <p:spPr>
          <a:xfrm>
            <a:off x="7937403" y="6354375"/>
            <a:ext cx="267415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US" sz="1200" i="1" dirty="0"/>
              <a:t>Illustrated by Dr Hazel Harrison</a:t>
            </a:r>
            <a:endParaRPr lang="en-US" sz="1200" i="1" dirty="0">
              <a:solidFill>
                <a:srgbClr val="FFFFFF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F8E2CB9-5033-162A-9B36-6AC3E81842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91009770"/>
              </p:ext>
            </p:extLst>
          </p:nvPr>
        </p:nvGraphicFramePr>
        <p:xfrm>
          <a:off x="1024128" y="1938883"/>
          <a:ext cx="5339660" cy="39010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E7F6E19-22B2-B4E1-30BC-0ADC6D2349B8}"/>
              </a:ext>
            </a:extLst>
          </p:cNvPr>
          <p:cNvSpPr txBox="1"/>
          <p:nvPr/>
        </p:nvSpPr>
        <p:spPr>
          <a:xfrm>
            <a:off x="0" y="6492874"/>
            <a:ext cx="4126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Gill Sans MT" panose="020B0502020104020203" pitchFamily="34" charset="0"/>
              </a:rPr>
              <a:t>Dr Dan Siegel</a:t>
            </a:r>
          </a:p>
        </p:txBody>
      </p:sp>
    </p:spTree>
    <p:extLst>
      <p:ext uri="{BB962C8B-B14F-4D97-AF65-F5344CB8AC3E}">
        <p14:creationId xmlns:p14="http://schemas.microsoft.com/office/powerpoint/2010/main" val="4237126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A9129E-FE73-DF01-C1BD-806FCEAACA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25588" cy="43513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This is what happens when people get overwhelmed by big feelings </a:t>
            </a:r>
          </a:p>
          <a:p>
            <a:r>
              <a:rPr lang="en-GB" dirty="0">
                <a:solidFill>
                  <a:srgbClr val="002060"/>
                </a:solidFill>
              </a:rPr>
              <a:t>We lose access to the upstairs part of our brain </a:t>
            </a:r>
          </a:p>
          <a:p>
            <a:r>
              <a:rPr lang="en-GB" dirty="0">
                <a:solidFill>
                  <a:srgbClr val="002060"/>
                </a:solidFill>
              </a:rPr>
              <a:t>When this happens children no longer have access to the part of their brain that helps them to make good decisions</a:t>
            </a:r>
          </a:p>
          <a:p>
            <a:endParaRPr lang="en-GB" dirty="0">
              <a:solidFill>
                <a:srgbClr val="002060"/>
              </a:solidFill>
              <a:latin typeface="Gill Sans MT" panose="020B0502020104020203" pitchFamily="34" charset="0"/>
            </a:endParaRPr>
          </a:p>
        </p:txBody>
      </p:sp>
      <p:pic>
        <p:nvPicPr>
          <p:cNvPr id="5" name="Content Placeholder 5" descr="Graphical user interface, diagram, application&#10;&#10;Description automatically generated">
            <a:extLst>
              <a:ext uri="{FF2B5EF4-FFF2-40B4-BE49-F238E27FC236}">
                <a16:creationId xmlns:a16="http://schemas.microsoft.com/office/drawing/2014/main" id="{8A31E9B6-AA58-C7CB-043D-6A5B01DFEF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877930" y="330425"/>
            <a:ext cx="4647863" cy="619715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68624B0-221A-E9F1-6957-DC82FE2B485D}"/>
              </a:ext>
            </a:extLst>
          </p:cNvPr>
          <p:cNvSpPr txBox="1">
            <a:spLocks/>
          </p:cNvSpPr>
          <p:nvPr/>
        </p:nvSpPr>
        <p:spPr>
          <a:xfrm>
            <a:off x="838200" y="330425"/>
            <a:ext cx="5525588" cy="1325563"/>
          </a:xfrm>
          <a:prstGeom prst="rect">
            <a:avLst/>
          </a:prstGeom>
          <a:ln w="1905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rgbClr val="002060"/>
                </a:solidFill>
                <a:latin typeface="+mn-lt"/>
              </a:rPr>
              <a:t>Flipping The Lid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09638D-6019-7E46-1D40-BBA31B9BA8F5}"/>
              </a:ext>
            </a:extLst>
          </p:cNvPr>
          <p:cNvSpPr txBox="1"/>
          <p:nvPr/>
        </p:nvSpPr>
        <p:spPr>
          <a:xfrm>
            <a:off x="0" y="6346600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2060"/>
                </a:solidFill>
              </a:rPr>
              <a:t>Dr Dan Siegel</a:t>
            </a:r>
          </a:p>
        </p:txBody>
      </p:sp>
    </p:spTree>
    <p:extLst>
      <p:ext uri="{BB962C8B-B14F-4D97-AF65-F5344CB8AC3E}">
        <p14:creationId xmlns:p14="http://schemas.microsoft.com/office/powerpoint/2010/main" val="4597004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3BC78-92E2-13DF-48A9-74E8FA0B8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627017"/>
            <a:ext cx="7729728" cy="1188720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Brain house in neurodivergent children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EB8808B-3EB1-5BF8-397E-25A53C3CD038}"/>
              </a:ext>
            </a:extLst>
          </p:cNvPr>
          <p:cNvGraphicFramePr/>
          <p:nvPr/>
        </p:nvGraphicFramePr>
        <p:xfrm>
          <a:off x="1295400" y="1815737"/>
          <a:ext cx="9601200" cy="4677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Graphic 4" descr="Eye with solid fill">
            <a:extLst>
              <a:ext uri="{FF2B5EF4-FFF2-40B4-BE49-F238E27FC236}">
                <a16:creationId xmlns:a16="http://schemas.microsoft.com/office/drawing/2014/main" id="{E265EF04-85C1-C66F-721D-DEFFBE42ED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362200" y="3080657"/>
            <a:ext cx="914400" cy="914400"/>
          </a:xfrm>
          <a:prstGeom prst="rect">
            <a:avLst/>
          </a:prstGeom>
        </p:spPr>
      </p:pic>
      <p:pic>
        <p:nvPicPr>
          <p:cNvPr id="7" name="Graphic 6" descr="Confused face outline outline">
            <a:extLst>
              <a:ext uri="{FF2B5EF4-FFF2-40B4-BE49-F238E27FC236}">
                <a16:creationId xmlns:a16="http://schemas.microsoft.com/office/drawing/2014/main" id="{5DE1DD82-2B54-1F26-744A-0B9A47AF246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915401" y="3080657"/>
            <a:ext cx="746758" cy="746758"/>
          </a:xfrm>
          <a:prstGeom prst="rect">
            <a:avLst/>
          </a:prstGeom>
        </p:spPr>
      </p:pic>
      <p:pic>
        <p:nvPicPr>
          <p:cNvPr id="13" name="Graphic 12" descr="Chat outline">
            <a:extLst>
              <a:ext uri="{FF2B5EF4-FFF2-40B4-BE49-F238E27FC236}">
                <a16:creationId xmlns:a16="http://schemas.microsoft.com/office/drawing/2014/main" id="{AAC232EF-4931-FE18-4E4F-19A5EE10826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762684" y="5052378"/>
            <a:ext cx="1052193" cy="1052193"/>
          </a:xfrm>
          <a:prstGeom prst="rect">
            <a:avLst/>
          </a:prstGeom>
        </p:spPr>
      </p:pic>
      <p:pic>
        <p:nvPicPr>
          <p:cNvPr id="15" name="Graphic 14" descr="Brain in head outline">
            <a:extLst>
              <a:ext uri="{FF2B5EF4-FFF2-40B4-BE49-F238E27FC236}">
                <a16:creationId xmlns:a16="http://schemas.microsoft.com/office/drawing/2014/main" id="{B5F60F90-24BE-1EFA-C426-B40FA4651F5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638800" y="2971800"/>
            <a:ext cx="914400" cy="914400"/>
          </a:xfrm>
          <a:prstGeom prst="rect">
            <a:avLst/>
          </a:prstGeom>
        </p:spPr>
      </p:pic>
      <p:pic>
        <p:nvPicPr>
          <p:cNvPr id="6" name="Graphic 5" descr="Thumbs Down with solid fill">
            <a:extLst>
              <a:ext uri="{FF2B5EF4-FFF2-40B4-BE49-F238E27FC236}">
                <a16:creationId xmlns:a16="http://schemas.microsoft.com/office/drawing/2014/main" id="{7BBBABE8-EFCC-80A0-2A20-EA795C7EF1F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638800" y="5316583"/>
            <a:ext cx="914400" cy="914400"/>
          </a:xfrm>
          <a:prstGeom prst="rect">
            <a:avLst/>
          </a:prstGeom>
        </p:spPr>
      </p:pic>
      <p:pic>
        <p:nvPicPr>
          <p:cNvPr id="9" name="Graphic 8" descr="Question Mark with solid fill">
            <a:extLst>
              <a:ext uri="{FF2B5EF4-FFF2-40B4-BE49-F238E27FC236}">
                <a16:creationId xmlns:a16="http://schemas.microsoft.com/office/drawing/2014/main" id="{238DC104-F733-4315-20D6-07098CBCE9C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2293434" y="577338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6998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E6FC3-51D9-5D32-C267-01DEC7538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909603"/>
            <a:ext cx="3290887" cy="2452687"/>
          </a:xfrm>
          <a:ln w="19050">
            <a:solidFill>
              <a:srgbClr val="002060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3300" dirty="0">
                <a:solidFill>
                  <a:srgbClr val="002060"/>
                </a:solidFill>
                <a:latin typeface="+mn-lt"/>
              </a:rPr>
              <a:t>Neurodivergent Experiences</a:t>
            </a:r>
          </a:p>
        </p:txBody>
      </p:sp>
      <p:pic>
        <p:nvPicPr>
          <p:cNvPr id="5" name="Picture 4" descr="Eyes on a candy">
            <a:extLst>
              <a:ext uri="{FF2B5EF4-FFF2-40B4-BE49-F238E27FC236}">
                <a16:creationId xmlns:a16="http://schemas.microsoft.com/office/drawing/2014/main" id="{105D9154-3477-4D57-4C2E-3C1900A3AA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52" b="43953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1F3725-613B-0A6C-F74A-98F4DF7FDC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5574" y="4001044"/>
            <a:ext cx="7485413" cy="2452687"/>
          </a:xfrm>
        </p:spPr>
        <p:txBody>
          <a:bodyPr anchor="ctr">
            <a:normAutofit lnSpcReduction="10000"/>
          </a:bodyPr>
          <a:lstStyle/>
          <a:p>
            <a:r>
              <a:rPr lang="en-GB" dirty="0">
                <a:solidFill>
                  <a:srgbClr val="002060"/>
                </a:solidFill>
              </a:rPr>
              <a:t>School problems e.g. difficulty learning, sensory overwhelm, masking – trying to fit into ‘neurotypical box’ sometimes expected at school</a:t>
            </a:r>
          </a:p>
          <a:p>
            <a:r>
              <a:rPr lang="en-GB" dirty="0">
                <a:solidFill>
                  <a:srgbClr val="002060"/>
                </a:solidFill>
              </a:rPr>
              <a:t>Social difficulties e.g. lonely, friendship problems, bullying, being taken advantage of by peers</a:t>
            </a:r>
          </a:p>
        </p:txBody>
      </p:sp>
    </p:spTree>
    <p:extLst>
      <p:ext uri="{BB962C8B-B14F-4D97-AF65-F5344CB8AC3E}">
        <p14:creationId xmlns:p14="http://schemas.microsoft.com/office/powerpoint/2010/main" val="811363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9192C51-B764-4A9B-9587-5EF8B628B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D768C0-4B71-7C41-82E1-C24EE701B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557190"/>
            <a:ext cx="5181510" cy="1671569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3700" dirty="0">
                <a:solidFill>
                  <a:srgbClr val="002060"/>
                </a:solidFill>
                <a:latin typeface="+mn-lt"/>
              </a:rPr>
              <a:t>How can you and others help your child manage their big feelings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DD33A3-3DBC-72B2-F793-EEA45083FA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06650"/>
            <a:ext cx="5181508" cy="372243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Connection before correction</a:t>
            </a:r>
          </a:p>
          <a:p>
            <a:r>
              <a:rPr lang="en-GB" dirty="0">
                <a:solidFill>
                  <a:srgbClr val="002060"/>
                </a:solidFill>
              </a:rPr>
              <a:t>Building emotional literacy</a:t>
            </a:r>
          </a:p>
          <a:p>
            <a:r>
              <a:rPr lang="en-GB" dirty="0">
                <a:solidFill>
                  <a:srgbClr val="002060"/>
                </a:solidFill>
              </a:rPr>
              <a:t>Addressing triggers and the importance of </a:t>
            </a:r>
            <a:r>
              <a:rPr lang="en-GB" dirty="0" err="1">
                <a:solidFill>
                  <a:srgbClr val="002060"/>
                </a:solidFill>
              </a:rPr>
              <a:t>neuroaffirmative</a:t>
            </a:r>
            <a:r>
              <a:rPr lang="en-GB" dirty="0">
                <a:solidFill>
                  <a:srgbClr val="002060"/>
                </a:solidFill>
              </a:rPr>
              <a:t> environments </a:t>
            </a:r>
          </a:p>
          <a:p>
            <a:r>
              <a:rPr lang="en-GB" dirty="0">
                <a:solidFill>
                  <a:srgbClr val="002060"/>
                </a:solidFill>
              </a:rPr>
              <a:t>Calming and relaxation</a:t>
            </a:r>
          </a:p>
          <a:p>
            <a:r>
              <a:rPr lang="en-GB" dirty="0">
                <a:solidFill>
                  <a:srgbClr val="002060"/>
                </a:solidFill>
              </a:rPr>
              <a:t>General wellbeing</a:t>
            </a:r>
          </a:p>
        </p:txBody>
      </p:sp>
      <p:pic>
        <p:nvPicPr>
          <p:cNvPr id="5" name="Picture 4" descr="Woman kissing child">
            <a:extLst>
              <a:ext uri="{FF2B5EF4-FFF2-40B4-BE49-F238E27FC236}">
                <a16:creationId xmlns:a16="http://schemas.microsoft.com/office/drawing/2014/main" id="{F6690CEB-0614-E7E9-D1CE-8DBFAFA684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7" r="27536" b="-1"/>
          <a:stretch/>
        </p:blipFill>
        <p:spPr>
          <a:xfrm>
            <a:off x="6189155" y="10"/>
            <a:ext cx="6002844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6766184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A9129E-FE73-DF01-C1BD-806FCEAACA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25588" cy="4351338"/>
          </a:xfrm>
        </p:spPr>
        <p:txBody>
          <a:bodyPr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When children are overwhelmed, they will not be able to hear us until the thinking part of the brain is back online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We can help with this by prioritizing connection over correction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2060"/>
                </a:solidFill>
              </a:rPr>
              <a:t>Coming alongside your child to help them regulate, becoming calm before deciding what to do next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pic>
        <p:nvPicPr>
          <p:cNvPr id="5" name="Content Placeholder 5" descr="Graphical user interface, diagram, application&#10;&#10;Description automatically generated">
            <a:extLst>
              <a:ext uri="{FF2B5EF4-FFF2-40B4-BE49-F238E27FC236}">
                <a16:creationId xmlns:a16="http://schemas.microsoft.com/office/drawing/2014/main" id="{8A31E9B6-AA58-C7CB-043D-6A5B01DFEF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877930" y="330425"/>
            <a:ext cx="4647863" cy="619715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68624B0-221A-E9F1-6957-DC82FE2B485D}"/>
              </a:ext>
            </a:extLst>
          </p:cNvPr>
          <p:cNvSpPr txBox="1">
            <a:spLocks/>
          </p:cNvSpPr>
          <p:nvPr/>
        </p:nvSpPr>
        <p:spPr>
          <a:xfrm>
            <a:off x="838200" y="330425"/>
            <a:ext cx="5525588" cy="1325563"/>
          </a:xfrm>
          <a:prstGeom prst="rect">
            <a:avLst/>
          </a:prstGeom>
          <a:ln w="1905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rgbClr val="002060"/>
                </a:solidFill>
                <a:latin typeface="+mn-lt"/>
              </a:rPr>
              <a:t>Connection before Correction</a:t>
            </a:r>
          </a:p>
        </p:txBody>
      </p:sp>
    </p:spTree>
    <p:extLst>
      <p:ext uri="{BB962C8B-B14F-4D97-AF65-F5344CB8AC3E}">
        <p14:creationId xmlns:p14="http://schemas.microsoft.com/office/powerpoint/2010/main" val="19444678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0530F-69E8-D0BF-E386-5868E16E1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200473"/>
            <a:ext cx="7729728" cy="118872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002060"/>
                </a:solidFill>
                <a:latin typeface="+mn-lt"/>
              </a:rPr>
              <a:t>Connecting with neurodivergent children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79A4DE6B-D673-02AE-32BB-B5F35DCB2E6E}"/>
              </a:ext>
            </a:extLst>
          </p:cNvPr>
          <p:cNvGraphicFramePr>
            <a:graphicFrameLocks/>
          </p:cNvGraphicFramePr>
          <p:nvPr/>
        </p:nvGraphicFramePr>
        <p:xfrm>
          <a:off x="972546" y="1389194"/>
          <a:ext cx="10049682" cy="46875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phic 3" descr="Clock outline">
            <a:extLst>
              <a:ext uri="{FF2B5EF4-FFF2-40B4-BE49-F238E27FC236}">
                <a16:creationId xmlns:a16="http://schemas.microsoft.com/office/drawing/2014/main" id="{4F2C1514-547B-CAB0-79EE-4E293789CE2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103120" y="2788920"/>
            <a:ext cx="914400" cy="914400"/>
          </a:xfrm>
          <a:prstGeom prst="rect">
            <a:avLst/>
          </a:prstGeom>
        </p:spPr>
      </p:pic>
      <p:pic>
        <p:nvPicPr>
          <p:cNvPr id="6" name="Graphic 5" descr="Wave Gesture outline">
            <a:extLst>
              <a:ext uri="{FF2B5EF4-FFF2-40B4-BE49-F238E27FC236}">
                <a16:creationId xmlns:a16="http://schemas.microsoft.com/office/drawing/2014/main" id="{CFDABD4F-F108-E913-10DD-1545C9F6100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638800" y="2971800"/>
            <a:ext cx="914400" cy="914400"/>
          </a:xfrm>
          <a:prstGeom prst="rect">
            <a:avLst/>
          </a:prstGeom>
        </p:spPr>
      </p:pic>
      <p:pic>
        <p:nvPicPr>
          <p:cNvPr id="9" name="Graphic 8" descr="Connections outline">
            <a:extLst>
              <a:ext uri="{FF2B5EF4-FFF2-40B4-BE49-F238E27FC236}">
                <a16:creationId xmlns:a16="http://schemas.microsoft.com/office/drawing/2014/main" id="{4B38AF6A-FB6E-8D9D-43C4-B4A217AFD1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046464" y="2971800"/>
            <a:ext cx="914400" cy="914400"/>
          </a:xfrm>
          <a:prstGeom prst="rect">
            <a:avLst/>
          </a:prstGeom>
        </p:spPr>
      </p:pic>
      <p:pic>
        <p:nvPicPr>
          <p:cNvPr id="11" name="Graphic 10" descr="Nose outline">
            <a:extLst>
              <a:ext uri="{FF2B5EF4-FFF2-40B4-BE49-F238E27FC236}">
                <a16:creationId xmlns:a16="http://schemas.microsoft.com/office/drawing/2014/main" id="{EF00E6AD-AB7E-3B9B-042C-86A2601738F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103120" y="4998720"/>
            <a:ext cx="914400" cy="914400"/>
          </a:xfrm>
          <a:prstGeom prst="rect">
            <a:avLst/>
          </a:prstGeom>
        </p:spPr>
      </p:pic>
      <p:pic>
        <p:nvPicPr>
          <p:cNvPr id="13" name="Graphic 12" descr="Soccer ball with solid fill">
            <a:extLst>
              <a:ext uri="{FF2B5EF4-FFF2-40B4-BE49-F238E27FC236}">
                <a16:creationId xmlns:a16="http://schemas.microsoft.com/office/drawing/2014/main" id="{1E372166-7DD1-C827-ABE2-CF3DFBADE4B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540187" y="4998720"/>
            <a:ext cx="914400" cy="914400"/>
          </a:xfrm>
          <a:prstGeom prst="rect">
            <a:avLst/>
          </a:prstGeom>
        </p:spPr>
      </p:pic>
      <p:pic>
        <p:nvPicPr>
          <p:cNvPr id="15" name="Graphic 14" descr="Dance outline">
            <a:extLst>
              <a:ext uri="{FF2B5EF4-FFF2-40B4-BE49-F238E27FC236}">
                <a16:creationId xmlns:a16="http://schemas.microsoft.com/office/drawing/2014/main" id="{4A8995F0-707A-AC56-E838-CA14A11FD8D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9046464" y="496824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5420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at is a Group Discussion (GD) - Authentic Journeys">
            <a:extLst>
              <a:ext uri="{FF2B5EF4-FFF2-40B4-BE49-F238E27FC236}">
                <a16:creationId xmlns:a16="http://schemas.microsoft.com/office/drawing/2014/main" id="{42DE9344-6FE0-BED6-805A-7209D43C2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239" y="1714501"/>
            <a:ext cx="8859518" cy="4983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6">
            <a:extLst>
              <a:ext uri="{FF2B5EF4-FFF2-40B4-BE49-F238E27FC236}">
                <a16:creationId xmlns:a16="http://schemas.microsoft.com/office/drawing/2014/main" id="{71EE78FE-3BEC-67D3-3C92-89DC067BD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6031" y="472441"/>
            <a:ext cx="9679937" cy="1082040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2060"/>
                </a:solidFill>
                <a:latin typeface="+mn-lt"/>
              </a:rPr>
              <a:t>Small group discussion: What makes it difficult for you to do this? What helps you?</a:t>
            </a:r>
          </a:p>
        </p:txBody>
      </p:sp>
    </p:spTree>
    <p:extLst>
      <p:ext uri="{BB962C8B-B14F-4D97-AF65-F5344CB8AC3E}">
        <p14:creationId xmlns:p14="http://schemas.microsoft.com/office/powerpoint/2010/main" val="7809389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16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323C2C-1E25-2E6D-26DD-87F3AD3CD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338" y="640080"/>
            <a:ext cx="3734014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>
                <a:solidFill>
                  <a:srgbClr val="002060"/>
                </a:solidFill>
                <a:latin typeface="+mn-lt"/>
              </a:rPr>
              <a:t>Building emotional literacy</a:t>
            </a:r>
          </a:p>
        </p:txBody>
      </p:sp>
      <p:sp>
        <p:nvSpPr>
          <p:cNvPr id="22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Boy studying at home">
            <a:extLst>
              <a:ext uri="{FF2B5EF4-FFF2-40B4-BE49-F238E27FC236}">
                <a16:creationId xmlns:a16="http://schemas.microsoft.com/office/drawing/2014/main" id="{8E633F16-D9F6-53E0-151E-A119001D00C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92" r="9955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753640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4EADC-A32D-1857-59D2-3165E8AA8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290" y="792625"/>
            <a:ext cx="5257800" cy="1325563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  <a:latin typeface="+mn-lt"/>
              </a:rPr>
              <a:t>Identifying emotions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2E7DCD9-EBF2-36E1-0FA9-F7CB2B16D6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714" t="17048" r="65607" b="5238"/>
          <a:stretch/>
        </p:blipFill>
        <p:spPr>
          <a:xfrm>
            <a:off x="6583088" y="0"/>
            <a:ext cx="4624252" cy="37885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439150-33F9-1DEE-BEA6-2B50311AA87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20" t="10498" r="70335" b="11094"/>
          <a:stretch/>
        </p:blipFill>
        <p:spPr>
          <a:xfrm>
            <a:off x="110805" y="2821261"/>
            <a:ext cx="5116287" cy="3952583"/>
          </a:xfrm>
          <a:prstGeom prst="rect">
            <a:avLst/>
          </a:prstGeom>
        </p:spPr>
      </p:pic>
      <p:pic>
        <p:nvPicPr>
          <p:cNvPr id="1026" name="Picture 2" descr="Inside Out | Disney Movies">
            <a:extLst>
              <a:ext uri="{FF2B5EF4-FFF2-40B4-BE49-F238E27FC236}">
                <a16:creationId xmlns:a16="http://schemas.microsoft.com/office/drawing/2014/main" id="{3D38AFCB-D97E-D190-B4EA-ED96EE3EE3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296"/>
          <a:stretch/>
        </p:blipFill>
        <p:spPr bwMode="auto">
          <a:xfrm>
            <a:off x="9121254" y="3186752"/>
            <a:ext cx="3070746" cy="367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Dice with facial expressions">
            <a:extLst>
              <a:ext uri="{FF2B5EF4-FFF2-40B4-BE49-F238E27FC236}">
                <a16:creationId xmlns:a16="http://schemas.microsoft.com/office/drawing/2014/main" id="{F6312996-4B19-10B7-55E6-008D19373C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646" y="3958665"/>
            <a:ext cx="3408528" cy="227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4025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Range of moods sticky notes">
            <a:extLst>
              <a:ext uri="{FF2B5EF4-FFF2-40B4-BE49-F238E27FC236}">
                <a16:creationId xmlns:a16="http://schemas.microsoft.com/office/drawing/2014/main" id="{E20B36DD-2D79-A3C0-8C6E-A5D2D72CA2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177" y="598988"/>
            <a:ext cx="3427040" cy="2285729"/>
          </a:xfr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75EAE164-84FE-9797-D730-58C22529A498}"/>
              </a:ext>
            </a:extLst>
          </p:cNvPr>
          <p:cNvSpPr txBox="1">
            <a:spLocks/>
          </p:cNvSpPr>
          <p:nvPr/>
        </p:nvSpPr>
        <p:spPr>
          <a:xfrm>
            <a:off x="716280" y="904782"/>
            <a:ext cx="5523411" cy="1325563"/>
          </a:xfrm>
          <a:prstGeom prst="rect">
            <a:avLst/>
          </a:prstGeom>
          <a:ln w="1905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solidFill>
                  <a:srgbClr val="002060"/>
                </a:solidFill>
                <a:latin typeface="+mn-lt"/>
              </a:rPr>
              <a:t>Communicating emotions</a:t>
            </a:r>
          </a:p>
        </p:txBody>
      </p:sp>
      <p:pic>
        <p:nvPicPr>
          <p:cNvPr id="10" name="Picture 9" descr="Child writing on paper">
            <a:extLst>
              <a:ext uri="{FF2B5EF4-FFF2-40B4-BE49-F238E27FC236}">
                <a16:creationId xmlns:a16="http://schemas.microsoft.com/office/drawing/2014/main" id="{203C4D13-2A7B-4CA7-E6A7-6DE8B594D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63" y="2677106"/>
            <a:ext cx="3919995" cy="26133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1C7DC8F-E7EE-0EC7-3F28-3599C6DAEE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9077" y="3382906"/>
            <a:ext cx="3195497" cy="319549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36EBE5-D29B-EFEC-04F7-3011E9C854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74420" y="3240656"/>
            <a:ext cx="2976154" cy="297615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37DCFB0-1A86-FE95-70C1-648A27BAF472}"/>
              </a:ext>
            </a:extLst>
          </p:cNvPr>
          <p:cNvSpPr txBox="1"/>
          <p:nvPr/>
        </p:nvSpPr>
        <p:spPr>
          <a:xfrm>
            <a:off x="4480560" y="5982789"/>
            <a:ext cx="27516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solidFill>
                  <a:schemeClr val="bg2">
                    <a:lumMod val="50000"/>
                  </a:schemeClr>
                </a:solidFill>
              </a:rPr>
              <a:t>www.dianealber.com</a:t>
            </a:r>
          </a:p>
        </p:txBody>
      </p:sp>
    </p:spTree>
    <p:extLst>
      <p:ext uri="{BB962C8B-B14F-4D97-AF65-F5344CB8AC3E}">
        <p14:creationId xmlns:p14="http://schemas.microsoft.com/office/powerpoint/2010/main" val="27180900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2566C-F778-7177-1EA7-05EDFBEB5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4857206" cy="1325563"/>
          </a:xfrm>
          <a:ln w="19050">
            <a:solidFill>
              <a:srgbClr val="002060"/>
            </a:solidFill>
          </a:ln>
        </p:spPr>
        <p:txBody>
          <a:bodyPr/>
          <a:lstStyle/>
          <a:p>
            <a:pPr algn="ctr"/>
            <a:r>
              <a:rPr lang="en-GB" dirty="0">
                <a:solidFill>
                  <a:srgbClr val="002060"/>
                </a:solidFill>
                <a:latin typeface="+mn-lt"/>
              </a:rPr>
              <a:t>Addressing triggers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47972-4828-B8E6-8AD2-FFC179CF5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857206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02060"/>
                </a:solidFill>
              </a:rPr>
              <a:t>Work out together what the triggers are</a:t>
            </a:r>
          </a:p>
          <a:p>
            <a:r>
              <a:rPr lang="en-GB" dirty="0">
                <a:solidFill>
                  <a:srgbClr val="002060"/>
                </a:solidFill>
              </a:rPr>
              <a:t>Reducing sensory distress</a:t>
            </a:r>
          </a:p>
          <a:p>
            <a:r>
              <a:rPr lang="en-GB" dirty="0">
                <a:solidFill>
                  <a:srgbClr val="002060"/>
                </a:solidFill>
              </a:rPr>
              <a:t>May need to support your child in navigating their friendships</a:t>
            </a:r>
          </a:p>
          <a:p>
            <a:r>
              <a:rPr lang="en-GB" dirty="0">
                <a:solidFill>
                  <a:srgbClr val="002060"/>
                </a:solidFill>
              </a:rPr>
              <a:t>Increasing social support – clubs based on hobbies, neurodivergent communities, school mentoring/pastoral support</a:t>
            </a:r>
          </a:p>
          <a:p>
            <a:r>
              <a:rPr lang="en-GB" dirty="0">
                <a:solidFill>
                  <a:srgbClr val="002060"/>
                </a:solidFill>
              </a:rPr>
              <a:t>The importance of </a:t>
            </a:r>
            <a:r>
              <a:rPr lang="en-GB" dirty="0" err="1">
                <a:solidFill>
                  <a:srgbClr val="002060"/>
                </a:solidFill>
              </a:rPr>
              <a:t>neuroaffirmative</a:t>
            </a:r>
            <a:r>
              <a:rPr lang="en-GB" dirty="0">
                <a:solidFill>
                  <a:srgbClr val="002060"/>
                </a:solidFill>
              </a:rPr>
              <a:t> environments </a:t>
            </a:r>
          </a:p>
        </p:txBody>
      </p:sp>
      <p:pic>
        <p:nvPicPr>
          <p:cNvPr id="5" name="Picture 4" descr="Multicultural girls hugging">
            <a:extLst>
              <a:ext uri="{FF2B5EF4-FFF2-40B4-BE49-F238E27FC236}">
                <a16:creationId xmlns:a16="http://schemas.microsoft.com/office/drawing/2014/main" id="{4A0C1B90-977A-09C4-2E5B-F133F3E241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25" r="8156"/>
          <a:stretch/>
        </p:blipFill>
        <p:spPr>
          <a:xfrm>
            <a:off x="6167846" y="0"/>
            <a:ext cx="60241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9623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8E2E6-23DA-0358-D06D-6264A5A74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01725"/>
          </a:xfrm>
          <a:ln>
            <a:solidFill>
              <a:srgbClr val="002060"/>
            </a:solidFill>
          </a:ln>
        </p:spPr>
        <p:txBody>
          <a:bodyPr/>
          <a:lstStyle/>
          <a:p>
            <a:pPr algn="ctr"/>
            <a:r>
              <a:rPr lang="en-GB" dirty="0">
                <a:solidFill>
                  <a:srgbClr val="002060"/>
                </a:solidFill>
                <a:latin typeface="+mn-lt"/>
              </a:rPr>
              <a:t>Classroom-based strategies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FE7D9-3DBA-4269-03A4-5220A74D29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3600450" cy="5032375"/>
          </a:xfrm>
        </p:spPr>
        <p:txBody>
          <a:bodyPr/>
          <a:lstStyle/>
          <a:p>
            <a:r>
              <a:rPr lang="en-GB" dirty="0">
                <a:solidFill>
                  <a:srgbClr val="002060"/>
                </a:solidFill>
              </a:rPr>
              <a:t>Teach children about difference and diversity </a:t>
            </a:r>
          </a:p>
          <a:p>
            <a:r>
              <a:rPr lang="en-GB" dirty="0">
                <a:solidFill>
                  <a:srgbClr val="002060"/>
                </a:solidFill>
              </a:rPr>
              <a:t>Whole-class education on neurodiversity and interoception </a:t>
            </a:r>
          </a:p>
          <a:p>
            <a:r>
              <a:rPr lang="en-GB" dirty="0">
                <a:solidFill>
                  <a:srgbClr val="002060"/>
                </a:solidFill>
              </a:rPr>
              <a:t>Encourage understanding </a:t>
            </a:r>
          </a:p>
          <a:p>
            <a:r>
              <a:rPr lang="en-GB" dirty="0">
                <a:solidFill>
                  <a:srgbClr val="002060"/>
                </a:solidFill>
              </a:rPr>
              <a:t>Encourage and model kindness </a:t>
            </a:r>
          </a:p>
          <a:p>
            <a:endParaRPr lang="en-GB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5" name="Picture 4" descr="A teacher teaching a class of children&#10;&#10;AI-generated content may be incorrect.">
            <a:extLst>
              <a:ext uri="{FF2B5EF4-FFF2-40B4-BE49-F238E27FC236}">
                <a16:creationId xmlns:a16="http://schemas.microsoft.com/office/drawing/2014/main" id="{A6B2B1CD-0991-F946-6AFD-DB4029D714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891087" y="1690688"/>
            <a:ext cx="6905625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9391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FB61E9-EAF7-8C68-8073-C34C180BA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084" y="664433"/>
            <a:ext cx="4368602" cy="895244"/>
          </a:xfrm>
          <a:ln w="19050">
            <a:solidFill>
              <a:srgbClr val="002060"/>
            </a:solidFill>
          </a:ln>
        </p:spPr>
        <p:txBody>
          <a:bodyPr anchor="b">
            <a:normAutofit/>
          </a:bodyPr>
          <a:lstStyle/>
          <a:p>
            <a:pPr algn="ctr"/>
            <a:r>
              <a:rPr lang="en-GB" sz="4200" dirty="0">
                <a:solidFill>
                  <a:srgbClr val="002060"/>
                </a:solidFill>
                <a:latin typeface="+mn-lt"/>
              </a:rPr>
              <a:t>Working together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3438EE-329E-9ED3-A4C2-A4FC737B12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1909011"/>
            <a:ext cx="4243589" cy="428455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Masking at school may mean emotional needs are less obvious</a:t>
            </a:r>
          </a:p>
          <a:p>
            <a:r>
              <a:rPr lang="en-GB" dirty="0">
                <a:solidFill>
                  <a:srgbClr val="002060"/>
                </a:solidFill>
              </a:rPr>
              <a:t>Sharing your understanding and strategies</a:t>
            </a:r>
          </a:p>
          <a:p>
            <a:r>
              <a:rPr lang="en-GB" dirty="0">
                <a:solidFill>
                  <a:srgbClr val="002060"/>
                </a:solidFill>
              </a:rPr>
              <a:t>Consider reasonable adaptations at school – remember needs-based not diagnosis based</a:t>
            </a:r>
          </a:p>
        </p:txBody>
      </p:sp>
      <p:pic>
        <p:nvPicPr>
          <p:cNvPr id="5" name="Picture 4" descr="School students in class doing schoolwork">
            <a:extLst>
              <a:ext uri="{FF2B5EF4-FFF2-40B4-BE49-F238E27FC236}">
                <a16:creationId xmlns:a16="http://schemas.microsoft.com/office/drawing/2014/main" id="{AF544F90-EBD1-B331-B881-7DA14943AA8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1" r="19706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882589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AC88BC-2AD4-A6E9-06AF-99EE1786E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600"/>
            <a:ext cx="3361813" cy="1330839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  <a:latin typeface="+mn-lt"/>
              </a:rPr>
              <a:t>Calming and Regulation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C5B4D-8ECF-B949-7C56-CAD0CB054C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3447158" cy="390858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Breathing techniques</a:t>
            </a:r>
          </a:p>
          <a:p>
            <a:r>
              <a:rPr lang="en-GB" dirty="0">
                <a:solidFill>
                  <a:srgbClr val="002060"/>
                </a:solidFill>
              </a:rPr>
              <a:t>Grounding techniques - bringing into present moment</a:t>
            </a:r>
          </a:p>
          <a:p>
            <a:r>
              <a:rPr lang="en-GB" dirty="0">
                <a:solidFill>
                  <a:srgbClr val="002060"/>
                </a:solidFill>
              </a:rPr>
              <a:t>Sensory regulation</a:t>
            </a:r>
          </a:p>
          <a:p>
            <a:r>
              <a:rPr lang="en-GB" dirty="0">
                <a:solidFill>
                  <a:srgbClr val="002060"/>
                </a:solidFill>
              </a:rPr>
              <a:t>Safe space </a:t>
            </a:r>
          </a:p>
        </p:txBody>
      </p:sp>
      <p:pic>
        <p:nvPicPr>
          <p:cNvPr id="5" name="Picture 4" descr="Young lady breathing outside">
            <a:extLst>
              <a:ext uri="{FF2B5EF4-FFF2-40B4-BE49-F238E27FC236}">
                <a16:creationId xmlns:a16="http://schemas.microsoft.com/office/drawing/2014/main" id="{D1485A1A-BD06-5171-E72D-A1CC76E6178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0" r="11804" b="-2"/>
          <a:stretch/>
        </p:blipFill>
        <p:spPr>
          <a:xfrm>
            <a:off x="4948188" y="1"/>
            <a:ext cx="72438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175259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E2468-DD20-40D4-A5D7-7A9EC8DD4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673436" cy="1325563"/>
          </a:xfrm>
          <a:ln w="19050">
            <a:solidFill>
              <a:srgbClr val="002060"/>
            </a:solidFill>
          </a:ln>
        </p:spPr>
        <p:txBody>
          <a:bodyPr/>
          <a:lstStyle/>
          <a:p>
            <a:pPr algn="ctr"/>
            <a:r>
              <a:rPr lang="en-GB" dirty="0">
                <a:solidFill>
                  <a:srgbClr val="002060"/>
                </a:solidFill>
                <a:latin typeface="+mn-lt"/>
              </a:rPr>
              <a:t>Positive self-talk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4C43C7-8EE1-D9D9-8944-FFD0B514F1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7295"/>
            <a:ext cx="5673436" cy="4189667"/>
          </a:xfrm>
        </p:spPr>
        <p:txBody>
          <a:bodyPr/>
          <a:lstStyle/>
          <a:p>
            <a:r>
              <a:rPr lang="en-GB" dirty="0">
                <a:solidFill>
                  <a:srgbClr val="002060"/>
                </a:solidFill>
              </a:rPr>
              <a:t>Celebrating</a:t>
            </a:r>
            <a:r>
              <a:rPr lang="en-GB" dirty="0">
                <a:solidFill>
                  <a:srgbClr val="002060"/>
                </a:solidFill>
                <a:latin typeface="Gill Sans MT" panose="020B0502020104020203" pitchFamily="34" charset="0"/>
              </a:rPr>
              <a:t> their successes and strengths</a:t>
            </a:r>
          </a:p>
          <a:p>
            <a:r>
              <a:rPr lang="en-GB" dirty="0">
                <a:solidFill>
                  <a:srgbClr val="002060"/>
                </a:solidFill>
                <a:latin typeface="Gill Sans MT" panose="020B0502020104020203" pitchFamily="34" charset="0"/>
              </a:rPr>
              <a:t>Encouraging and modelling positive self-talk</a:t>
            </a:r>
          </a:p>
          <a:p>
            <a:r>
              <a:rPr lang="en-GB" dirty="0">
                <a:solidFill>
                  <a:srgbClr val="002060"/>
                </a:solidFill>
                <a:latin typeface="Gill Sans MT" panose="020B0502020104020203" pitchFamily="34" charset="0"/>
              </a:rPr>
              <a:t>Being your child’s champion!</a:t>
            </a:r>
          </a:p>
        </p:txBody>
      </p:sp>
      <p:pic>
        <p:nvPicPr>
          <p:cNvPr id="5" name="Picture 4" descr="Smiling child in wheelchair">
            <a:extLst>
              <a:ext uri="{FF2B5EF4-FFF2-40B4-BE49-F238E27FC236}">
                <a16:creationId xmlns:a16="http://schemas.microsoft.com/office/drawing/2014/main" id="{8D632E6D-8ECD-0459-A078-C97EBC2FA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336" y="0"/>
            <a:ext cx="4560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5424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76BAAF-93FE-4C9E-F8F7-90D2263E6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7" y="262996"/>
            <a:ext cx="4840010" cy="1807305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  <a:latin typeface="+mn-lt"/>
              </a:rPr>
              <a:t>Importance of your own wellbeing</a:t>
            </a:r>
          </a:p>
        </p:txBody>
      </p:sp>
      <p:pic>
        <p:nvPicPr>
          <p:cNvPr id="5" name="Picture 4" descr="Child kissing father">
            <a:extLst>
              <a:ext uri="{FF2B5EF4-FFF2-40B4-BE49-F238E27FC236}">
                <a16:creationId xmlns:a16="http://schemas.microsoft.com/office/drawing/2014/main" id="{B0C76F6E-3319-7FD6-43D1-4F2A589370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40" r="18490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9B406-C4F3-9FA3-0EC4-A2A9082A5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7194" y="2109577"/>
            <a:ext cx="5838633" cy="3045471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2060"/>
                </a:solidFill>
              </a:rPr>
              <a:t>If you are feeling dysregulated, it’s very difficult to support a young person to regulate themselves</a:t>
            </a:r>
          </a:p>
          <a:p>
            <a:r>
              <a:rPr lang="en-GB" b="1" dirty="0">
                <a:solidFill>
                  <a:srgbClr val="002060"/>
                </a:solidFill>
              </a:rPr>
              <a:t>Filling up our own resource bucket first </a:t>
            </a:r>
          </a:p>
          <a:p>
            <a:r>
              <a:rPr lang="en-GB" b="1" dirty="0">
                <a:solidFill>
                  <a:srgbClr val="002060"/>
                </a:solidFill>
              </a:rPr>
              <a:t>Emotional contagion </a:t>
            </a:r>
          </a:p>
          <a:p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9C2B17-E3B4-61CC-5716-BB7531D8D28C}"/>
              </a:ext>
            </a:extLst>
          </p:cNvPr>
          <p:cNvSpPr txBox="1"/>
          <p:nvPr/>
        </p:nvSpPr>
        <p:spPr>
          <a:xfrm>
            <a:off x="2680553" y="6005494"/>
            <a:ext cx="9517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en-GB" sz="2400" b="1" dirty="0">
                <a:solidFill>
                  <a:srgbClr val="002060"/>
                </a:solidFill>
                <a:ea typeface="Times New Roman" panose="02020603050405020304" pitchFamily="18" charset="0"/>
              </a:rPr>
              <a:t>Wellbeing Suffolk: </a:t>
            </a:r>
            <a:endParaRPr lang="en-GB" sz="2400" b="1" dirty="0">
              <a:solidFill>
                <a:srgbClr val="002060"/>
              </a:solidFill>
              <a:effectLst/>
              <a:ea typeface="Times New Roman" panose="02020603050405020304" pitchFamily="18" charset="0"/>
            </a:endParaRPr>
          </a:p>
          <a:p>
            <a:pPr lvl="0" algn="r"/>
            <a:r>
              <a:rPr lang="en-GB" sz="2400" u="sng" dirty="0">
                <a:solidFill>
                  <a:srgbClr val="0563C1"/>
                </a:solidFill>
                <a:effectLst/>
                <a:ea typeface="Times New Roman" panose="02020603050405020304" pitchFamily="18" charset="0"/>
              </a:rPr>
              <a:t>https://www.wellbeingnands.co.uk/</a:t>
            </a:r>
            <a:endParaRPr lang="en-GB" sz="2400" dirty="0">
              <a:effectLst/>
              <a:ea typeface="Calibri" panose="020F0502020204030204" pitchFamily="34" charset="0"/>
            </a:endParaRPr>
          </a:p>
        </p:txBody>
      </p:sp>
      <p:pic>
        <p:nvPicPr>
          <p:cNvPr id="1026" name="Picture 2" descr="Wellbeing Suffolk">
            <a:extLst>
              <a:ext uri="{FF2B5EF4-FFF2-40B4-BE49-F238E27FC236}">
                <a16:creationId xmlns:a16="http://schemas.microsoft.com/office/drawing/2014/main" id="{F8005F3B-BF80-8984-6BD3-EB2F4A802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010" y="5983985"/>
            <a:ext cx="2150022" cy="756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8ED8C7-6BBD-6AD6-31F2-E8959F15EEAA}"/>
              </a:ext>
            </a:extLst>
          </p:cNvPr>
          <p:cNvSpPr txBox="1"/>
          <p:nvPr/>
        </p:nvSpPr>
        <p:spPr>
          <a:xfrm>
            <a:off x="4566466" y="5438170"/>
            <a:ext cx="773936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hlinkClick r:id="rId5"/>
              </a:rPr>
              <a:t>Childhood Neurodivergence: Managing Parental/Carer Stress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911532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BD16ED-0B75-09FD-D331-71D1A3DD8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5000" dirty="0">
                <a:solidFill>
                  <a:srgbClr val="002060"/>
                </a:solidFill>
                <a:latin typeface="+mn-lt"/>
              </a:rPr>
              <a:t>General family wellbeing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sX0" fmla="*/ 0 w 10424160"/>
              <a:gd name="csY0" fmla="*/ 0 h 18288"/>
              <a:gd name="csX1" fmla="*/ 903427 w 10424160"/>
              <a:gd name="csY1" fmla="*/ 0 h 18288"/>
              <a:gd name="csX2" fmla="*/ 1389888 w 10424160"/>
              <a:gd name="csY2" fmla="*/ 0 h 18288"/>
              <a:gd name="csX3" fmla="*/ 2189074 w 10424160"/>
              <a:gd name="csY3" fmla="*/ 0 h 18288"/>
              <a:gd name="csX4" fmla="*/ 2675534 w 10424160"/>
              <a:gd name="csY4" fmla="*/ 0 h 18288"/>
              <a:gd name="csX5" fmla="*/ 3370478 w 10424160"/>
              <a:gd name="csY5" fmla="*/ 0 h 18288"/>
              <a:gd name="csX6" fmla="*/ 4169664 w 10424160"/>
              <a:gd name="csY6" fmla="*/ 0 h 18288"/>
              <a:gd name="csX7" fmla="*/ 4551883 w 10424160"/>
              <a:gd name="csY7" fmla="*/ 0 h 18288"/>
              <a:gd name="csX8" fmla="*/ 4934102 w 10424160"/>
              <a:gd name="csY8" fmla="*/ 0 h 18288"/>
              <a:gd name="csX9" fmla="*/ 5837530 w 10424160"/>
              <a:gd name="csY9" fmla="*/ 0 h 18288"/>
              <a:gd name="csX10" fmla="*/ 6532474 w 10424160"/>
              <a:gd name="csY10" fmla="*/ 0 h 18288"/>
              <a:gd name="csX11" fmla="*/ 6914693 w 10424160"/>
              <a:gd name="csY11" fmla="*/ 0 h 18288"/>
              <a:gd name="csX12" fmla="*/ 7609637 w 10424160"/>
              <a:gd name="csY12" fmla="*/ 0 h 18288"/>
              <a:gd name="csX13" fmla="*/ 8513064 w 10424160"/>
              <a:gd name="csY13" fmla="*/ 0 h 18288"/>
              <a:gd name="csX14" fmla="*/ 9103766 w 10424160"/>
              <a:gd name="csY14" fmla="*/ 0 h 18288"/>
              <a:gd name="csX15" fmla="*/ 9694469 w 10424160"/>
              <a:gd name="csY15" fmla="*/ 0 h 18288"/>
              <a:gd name="csX16" fmla="*/ 10424160 w 10424160"/>
              <a:gd name="csY16" fmla="*/ 0 h 18288"/>
              <a:gd name="csX17" fmla="*/ 10424160 w 10424160"/>
              <a:gd name="csY17" fmla="*/ 18288 h 18288"/>
              <a:gd name="csX18" fmla="*/ 9729216 w 10424160"/>
              <a:gd name="csY18" fmla="*/ 18288 h 18288"/>
              <a:gd name="csX19" fmla="*/ 8930030 w 10424160"/>
              <a:gd name="csY19" fmla="*/ 18288 h 18288"/>
              <a:gd name="csX20" fmla="*/ 8130845 w 10424160"/>
              <a:gd name="csY20" fmla="*/ 18288 h 18288"/>
              <a:gd name="csX21" fmla="*/ 7644384 w 10424160"/>
              <a:gd name="csY21" fmla="*/ 18288 h 18288"/>
              <a:gd name="csX22" fmla="*/ 6740957 w 10424160"/>
              <a:gd name="csY22" fmla="*/ 18288 h 18288"/>
              <a:gd name="csX23" fmla="*/ 6046013 w 10424160"/>
              <a:gd name="csY23" fmla="*/ 18288 h 18288"/>
              <a:gd name="csX24" fmla="*/ 5663794 w 10424160"/>
              <a:gd name="csY24" fmla="*/ 18288 h 18288"/>
              <a:gd name="csX25" fmla="*/ 4968850 w 10424160"/>
              <a:gd name="csY25" fmla="*/ 18288 h 18288"/>
              <a:gd name="csX26" fmla="*/ 4378147 w 10424160"/>
              <a:gd name="csY26" fmla="*/ 18288 h 18288"/>
              <a:gd name="csX27" fmla="*/ 3787445 w 10424160"/>
              <a:gd name="csY27" fmla="*/ 18288 h 18288"/>
              <a:gd name="csX28" fmla="*/ 3196742 w 10424160"/>
              <a:gd name="csY28" fmla="*/ 18288 h 18288"/>
              <a:gd name="csX29" fmla="*/ 2606040 w 10424160"/>
              <a:gd name="csY29" fmla="*/ 18288 h 18288"/>
              <a:gd name="csX30" fmla="*/ 1806854 w 10424160"/>
              <a:gd name="csY30" fmla="*/ 18288 h 18288"/>
              <a:gd name="csX31" fmla="*/ 1111910 w 10424160"/>
              <a:gd name="csY31" fmla="*/ 18288 h 18288"/>
              <a:gd name="csX32" fmla="*/ 729691 w 10424160"/>
              <a:gd name="csY32" fmla="*/ 18288 h 18288"/>
              <a:gd name="csX33" fmla="*/ 0 w 10424160"/>
              <a:gd name="csY33" fmla="*/ 18288 h 18288"/>
              <a:gd name="csX34" fmla="*/ 0 w 10424160"/>
              <a:gd name="csY3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D4196F-FBBF-3B54-2343-30BCBF76AE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8198792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940826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at is a Group Discussion (GD) - Authentic Journeys">
            <a:extLst>
              <a:ext uri="{FF2B5EF4-FFF2-40B4-BE49-F238E27FC236}">
                <a16:creationId xmlns:a16="http://schemas.microsoft.com/office/drawing/2014/main" id="{42DE9344-6FE0-BED6-805A-7209D43C2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239" y="1714501"/>
            <a:ext cx="8859518" cy="4983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6">
            <a:extLst>
              <a:ext uri="{FF2B5EF4-FFF2-40B4-BE49-F238E27FC236}">
                <a16:creationId xmlns:a16="http://schemas.microsoft.com/office/drawing/2014/main" id="{71EE78FE-3BEC-67D3-3C92-89DC067BD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6031" y="472441"/>
            <a:ext cx="9679937" cy="1082040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Small group </a:t>
            </a:r>
            <a:r>
              <a:rPr lang="en-GB" sz="3600" dirty="0">
                <a:solidFill>
                  <a:srgbClr val="002060"/>
                </a:solidFill>
                <a:latin typeface="+mn-lt"/>
              </a:rPr>
              <a:t>discussion: What two things will you try do to in the next week?</a:t>
            </a:r>
          </a:p>
        </p:txBody>
      </p:sp>
    </p:spTree>
    <p:extLst>
      <p:ext uri="{BB962C8B-B14F-4D97-AF65-F5344CB8AC3E}">
        <p14:creationId xmlns:p14="http://schemas.microsoft.com/office/powerpoint/2010/main" val="27378733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BC3CF-AB57-BBD5-DC74-AC10398DE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3534" y="-20341"/>
            <a:ext cx="4377387" cy="76742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+mn-lt"/>
              </a:rPr>
              <a:t>HOLDING HOPE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86E606DA-E429-DBA7-0B99-992479E30BB0}"/>
              </a:ext>
            </a:extLst>
          </p:cNvPr>
          <p:cNvSpPr/>
          <p:nvPr/>
        </p:nvSpPr>
        <p:spPr>
          <a:xfrm>
            <a:off x="210968" y="947166"/>
            <a:ext cx="6205011" cy="2824918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0" i="0" dirty="0">
                <a:solidFill>
                  <a:srgbClr val="000000"/>
                </a:solidFill>
                <a:effectLst/>
              </a:rPr>
              <a:t>“Keep being curious, become the detective and stay resilient. Be your child’s Ambassador, give them a voice. Everyday is a learning day. Talk to Others and ask for support, remember to take 5 minutes for yourself. Create a WOW board, take a photo of every achievement, don’t try and solve everything at once”</a:t>
            </a:r>
            <a:endParaRPr lang="en-GB" sz="2400" dirty="0"/>
          </a:p>
        </p:txBody>
      </p:sp>
      <p:pic>
        <p:nvPicPr>
          <p:cNvPr id="14" name="Picture 13" descr="Large and small hands holding red heart">
            <a:extLst>
              <a:ext uri="{FF2B5EF4-FFF2-40B4-BE49-F238E27FC236}">
                <a16:creationId xmlns:a16="http://schemas.microsoft.com/office/drawing/2014/main" id="{078FFA2F-CB34-FE8D-6A02-CDBDD6CBCA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4162"/>
          <a:stretch/>
        </p:blipFill>
        <p:spPr>
          <a:xfrm>
            <a:off x="6611080" y="-37868"/>
            <a:ext cx="5580920" cy="6848605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7BD57BDA-8958-647F-4A47-D7FF918C0EAD}"/>
              </a:ext>
            </a:extLst>
          </p:cNvPr>
          <p:cNvSpPr/>
          <p:nvPr/>
        </p:nvSpPr>
        <p:spPr>
          <a:xfrm>
            <a:off x="7001282" y="4636168"/>
            <a:ext cx="2037787" cy="1780695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000000"/>
                </a:solidFill>
              </a:rPr>
              <a:t>“Ask for support. Do not try to do things alone”</a:t>
            </a:r>
            <a:endParaRPr lang="en-GB" sz="2400" dirty="0"/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2F9ECE2-1E14-4531-7AB6-E2B3020A0B75}"/>
              </a:ext>
            </a:extLst>
          </p:cNvPr>
          <p:cNvSpPr/>
          <p:nvPr/>
        </p:nvSpPr>
        <p:spPr>
          <a:xfrm>
            <a:off x="10455638" y="4471814"/>
            <a:ext cx="1495729" cy="1399463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400" dirty="0"/>
              <a:t>“You are not alone”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906890B3-BB7C-82C5-6D8E-13F836FA3DC0}"/>
              </a:ext>
            </a:extLst>
          </p:cNvPr>
          <p:cNvSpPr/>
          <p:nvPr/>
        </p:nvSpPr>
        <p:spPr>
          <a:xfrm>
            <a:off x="7001282" y="320842"/>
            <a:ext cx="2037787" cy="2025787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000000"/>
                </a:solidFill>
              </a:rPr>
              <a:t>“Every child is different.  You’ve just got to find what works”</a:t>
            </a:r>
            <a:endParaRPr lang="en-GB" sz="2400" dirty="0"/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1E6AF3BC-3744-23E6-788C-9C0EADA756C3}"/>
              </a:ext>
            </a:extLst>
          </p:cNvPr>
          <p:cNvSpPr/>
          <p:nvPr/>
        </p:nvSpPr>
        <p:spPr>
          <a:xfrm>
            <a:off x="406069" y="4199121"/>
            <a:ext cx="5870116" cy="2217742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“</a:t>
            </a:r>
            <a:r>
              <a:rPr lang="en-GB" sz="2400" b="0" i="0" dirty="0">
                <a:solidFill>
                  <a:srgbClr val="000000"/>
                </a:solidFill>
                <a:effectLst/>
              </a:rPr>
              <a:t>It's hard to understand how your child is feeling but try to keep calm &amp; don't take it personally. Your child loves you &amp; trusts you the most and therefore feels most comfortable being angry at you more than anyone else.</a:t>
            </a:r>
            <a:r>
              <a:rPr lang="en-GB" sz="2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9859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26F6C7-DC79-55CD-3E95-D3EF7BB1F6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" y="1529255"/>
            <a:ext cx="5707116" cy="5161380"/>
          </a:xfrm>
        </p:spPr>
        <p:txBody>
          <a:bodyPr>
            <a:noAutofit/>
          </a:bodyPr>
          <a:lstStyle/>
          <a:p>
            <a:r>
              <a:rPr lang="en-GB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Suffolk Local Offer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https://www.suffolklocaloffer.org.uk/</a:t>
            </a:r>
            <a:endParaRPr lang="en-GB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Parenting courses and more:   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/>
              </a:rPr>
              <a:t>The Parent Hub - Suffolk County Council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rgbClr val="002060"/>
                </a:solidFill>
                <a:effectLst/>
                <a:ea typeface="Aptos" panose="020B0004020202020204" pitchFamily="34" charset="0"/>
                <a:cs typeface="Aptos" panose="020B0004020202020204" pitchFamily="34" charset="0"/>
              </a:rPr>
              <a:t>Action for children: </a:t>
            </a:r>
            <a:r>
              <a:rPr lang="en-GB" sz="2400" u="sng" dirty="0">
                <a:solidFill>
                  <a:srgbClr val="0000FF"/>
                </a:solidFill>
                <a:effectLst/>
                <a:ea typeface="Aptos" panose="020B0004020202020204" pitchFamily="34" charset="0"/>
                <a:cs typeface="Aptos" panose="020B0004020202020204" pitchFamily="34" charset="0"/>
                <a:hlinkClick r:id="rId5"/>
              </a:rPr>
              <a:t>Support when you feel like you can’t cope as a parent</a:t>
            </a:r>
            <a:endParaRPr lang="en-GB" sz="2400" u="sng" dirty="0">
              <a:solidFill>
                <a:srgbClr val="0000FF"/>
              </a:solidFill>
              <a:effectLst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None/>
            </a:pPr>
            <a:r>
              <a:rPr lang="en-GB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8892E0-0CD2-140F-ED85-0D38E8B00019}"/>
              </a:ext>
            </a:extLst>
          </p:cNvPr>
          <p:cNvSpPr txBox="1"/>
          <p:nvPr/>
        </p:nvSpPr>
        <p:spPr>
          <a:xfrm>
            <a:off x="5707117" y="1529255"/>
            <a:ext cx="663221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Parent/carer networks: </a:t>
            </a:r>
          </a:p>
          <a:p>
            <a:r>
              <a:rPr lang="en-GB" sz="2400" dirty="0">
                <a:ea typeface="Calibri" panose="020F0502020204030204" pitchFamily="34" charset="0"/>
                <a:cs typeface="Calibri" panose="020F0502020204030204" pitchFamily="34" charset="0"/>
                <a:hlinkClick r:id="rId6"/>
              </a:rPr>
              <a:t>PACT | Parents And Carers Together | Suffolk</a:t>
            </a:r>
            <a:endParaRPr lang="en-GB" sz="24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ea typeface="Calibri" panose="020F0502020204030204" pitchFamily="34" charset="0"/>
                <a:cs typeface="Calibri" panose="020F0502020204030204" pitchFamily="34" charset="0"/>
                <a:hlinkClick r:id="rId7"/>
              </a:rPr>
              <a:t>Suffolk Parent Carer Forum (suffolkpcf.co.uk)</a:t>
            </a:r>
            <a:endParaRPr lang="en-GB" sz="24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b="1" dirty="0">
              <a:solidFill>
                <a:srgbClr val="00206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The Source Engagement Hub:</a:t>
            </a:r>
          </a:p>
          <a:p>
            <a:pPr marL="0" indent="0">
              <a:buNone/>
            </a:pPr>
            <a:r>
              <a:rPr lang="en-GB" sz="2400" dirty="0">
                <a:ea typeface="Calibri" panose="020F0502020204030204" pitchFamily="34" charset="0"/>
                <a:cs typeface="Calibri" panose="020F0502020204030204" pitchFamily="34" charset="0"/>
                <a:hlinkClick r:id="rId8"/>
              </a:rPr>
              <a:t>https://thesource.me.uk/engagement-hub/</a:t>
            </a:r>
            <a:endParaRPr lang="en-GB" sz="24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2060"/>
                </a:solidFill>
                <a:effectLst/>
                <a:ea typeface="Aptos" panose="020B0004020202020204" pitchFamily="34" charset="0"/>
                <a:cs typeface="Aptos" panose="020B0004020202020204" pitchFamily="34" charset="0"/>
              </a:rPr>
              <a:t>Behaviour safe at home – Suffolk SEND Local Offer:</a:t>
            </a:r>
          </a:p>
          <a:p>
            <a:r>
              <a:rPr lang="en-GB" sz="2400" dirty="0">
                <a:hlinkClick r:id="rId9"/>
              </a:rPr>
              <a:t>Behaviour safe at Home - Suffolk SEND Local Offer</a:t>
            </a:r>
            <a:endParaRPr lang="en-GB" sz="2400" b="1" dirty="0">
              <a:solidFill>
                <a:srgbClr val="002060"/>
              </a:solidFill>
            </a:endParaRPr>
          </a:p>
          <a:p>
            <a:r>
              <a:rPr lang="en-GB" sz="2400" dirty="0">
                <a:effectLst/>
                <a:ea typeface="Aptos" panose="020B0004020202020204" pitchFamily="34" charset="0"/>
                <a:cs typeface="Aptos" panose="020B0004020202020204" pitchFamily="34" charset="0"/>
              </a:rPr>
              <a:t>Two-day course, £10 per person. Look at the link for dates </a:t>
            </a:r>
          </a:p>
          <a:p>
            <a:pPr marL="0" indent="0">
              <a:buNone/>
            </a:pPr>
            <a:endParaRPr lang="en-GB" sz="2400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5">
            <a:extLst>
              <a:ext uri="{FF2B5EF4-FFF2-40B4-BE49-F238E27FC236}">
                <a16:creationId xmlns:a16="http://schemas.microsoft.com/office/drawing/2014/main" id="{3F6385CE-989B-5A95-500F-01C8C0E51915}"/>
              </a:ext>
            </a:extLst>
          </p:cNvPr>
          <p:cNvSpPr txBox="1">
            <a:spLocks/>
          </p:cNvSpPr>
          <p:nvPr/>
        </p:nvSpPr>
        <p:spPr>
          <a:xfrm>
            <a:off x="1298713" y="167366"/>
            <a:ext cx="9939130" cy="10607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Key sources of support and resources in Suffolk for parents/carers </a:t>
            </a:r>
          </a:p>
        </p:txBody>
      </p:sp>
    </p:spTree>
    <p:extLst>
      <p:ext uri="{BB962C8B-B14F-4D97-AF65-F5344CB8AC3E}">
        <p14:creationId xmlns:p14="http://schemas.microsoft.com/office/powerpoint/2010/main" val="29902683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46F32D-D53A-77AF-40FE-68AFE3D788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46" t="1353" r="2265" b="2609"/>
          <a:stretch/>
        </p:blipFill>
        <p:spPr>
          <a:xfrm>
            <a:off x="303981" y="135834"/>
            <a:ext cx="4641288" cy="6586331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96F2E79-F6D2-CA39-4F52-22E12D043A01}"/>
              </a:ext>
            </a:extLst>
          </p:cNvPr>
          <p:cNvSpPr txBox="1">
            <a:spLocks/>
          </p:cNvSpPr>
          <p:nvPr/>
        </p:nvSpPr>
        <p:spPr>
          <a:xfrm>
            <a:off x="5234152" y="1551075"/>
            <a:ext cx="6957848" cy="51710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SENDIASS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Parent workshops on SEND including:</a:t>
            </a:r>
          </a:p>
          <a:p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is a special educational need (SEN)?</a:t>
            </a:r>
          </a:p>
          <a:p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SEN support in schools</a:t>
            </a:r>
          </a:p>
          <a:p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EHC Needs Assessment</a:t>
            </a:r>
          </a:p>
          <a:p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Preparing for school transitions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Recorded previous workshops on YouTube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Parent &amp; </a:t>
            </a:r>
            <a:r>
              <a:rPr lang="fr-FR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carer</a:t>
            </a:r>
            <a:r>
              <a:rPr lang="fr-FR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information sessions - Suffolk SENDIASS</a:t>
            </a: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Suffolk Sendiass – 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YouTube</a:t>
            </a:r>
            <a:r>
              <a:rPr lang="en-GB" sz="2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FS</a:t>
            </a: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itle 5">
            <a:extLst>
              <a:ext uri="{FF2B5EF4-FFF2-40B4-BE49-F238E27FC236}">
                <a16:creationId xmlns:a16="http://schemas.microsoft.com/office/drawing/2014/main" id="{46D466D7-CCB8-6416-0FAA-48AB790DCF35}"/>
              </a:ext>
            </a:extLst>
          </p:cNvPr>
          <p:cNvSpPr txBox="1">
            <a:spLocks/>
          </p:cNvSpPr>
          <p:nvPr/>
        </p:nvSpPr>
        <p:spPr>
          <a:xfrm>
            <a:off x="5234152" y="236481"/>
            <a:ext cx="5659135" cy="10132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Support in Suffolk continued</a:t>
            </a:r>
            <a:endParaRPr lang="en-GB" sz="36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0797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281F78-BDCA-C3CC-133F-A69EFBAED3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786" y="1760319"/>
            <a:ext cx="6117019" cy="49148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rgbClr val="002060"/>
                </a:solidFill>
              </a:rPr>
              <a:t>Mental health</a:t>
            </a:r>
          </a:p>
          <a:p>
            <a:r>
              <a:rPr lang="en-GB" sz="2400" dirty="0" err="1">
                <a:solidFill>
                  <a:srgbClr val="002060"/>
                </a:solidFill>
              </a:rPr>
              <a:t>YoungMinds</a:t>
            </a:r>
            <a:r>
              <a:rPr lang="en-GB" sz="2400" dirty="0">
                <a:solidFill>
                  <a:srgbClr val="002060"/>
                </a:solidFill>
              </a:rPr>
              <a:t> mental health charity for children and young people </a:t>
            </a:r>
            <a:r>
              <a:rPr lang="en-GB" sz="2400" dirty="0">
                <a:solidFill>
                  <a:srgbClr val="002060"/>
                </a:solidFill>
                <a:hlinkClick r:id="rId3"/>
              </a:rPr>
              <a:t>www.youngminds.org.uk</a:t>
            </a:r>
            <a:r>
              <a:rPr lang="en-GB" sz="2400" dirty="0">
                <a:solidFill>
                  <a:srgbClr val="002060"/>
                </a:solidFill>
              </a:rPr>
              <a:t> </a:t>
            </a:r>
          </a:p>
          <a:p>
            <a:r>
              <a:rPr lang="en-GB" sz="2400" dirty="0">
                <a:solidFill>
                  <a:srgbClr val="002060"/>
                </a:solidFill>
              </a:rPr>
              <a:t>Apps: Headspace, Calm, Combined Mind, </a:t>
            </a:r>
            <a:r>
              <a:rPr lang="en-GB" sz="2400" dirty="0" err="1">
                <a:solidFill>
                  <a:srgbClr val="002060"/>
                </a:solidFill>
              </a:rPr>
              <a:t>Sleepio</a:t>
            </a:r>
            <a:r>
              <a:rPr lang="en-GB" sz="2400" dirty="0">
                <a:solidFill>
                  <a:srgbClr val="002060"/>
                </a:solidFill>
              </a:rPr>
              <a:t>, Clear Fear (anxiety), Move Mood</a:t>
            </a:r>
          </a:p>
          <a:p>
            <a:r>
              <a:rPr lang="en-GB" sz="2400" dirty="0">
                <a:solidFill>
                  <a:srgbClr val="002060"/>
                </a:solidFill>
              </a:rPr>
              <a:t>The Source information and advice for young people in Suffolk </a:t>
            </a:r>
            <a:r>
              <a:rPr lang="en-GB" sz="2400" dirty="0">
                <a:solidFill>
                  <a:srgbClr val="002060"/>
                </a:solidFill>
                <a:hlinkClick r:id="rId4"/>
              </a:rPr>
              <a:t>www.thesource.me.uk</a:t>
            </a:r>
            <a:r>
              <a:rPr lang="en-GB" sz="2400" dirty="0">
                <a:solidFill>
                  <a:srgbClr val="002060"/>
                </a:solidFill>
              </a:rPr>
              <a:t> </a:t>
            </a:r>
          </a:p>
          <a:p>
            <a:r>
              <a:rPr lang="en-GB" sz="2400" dirty="0" err="1">
                <a:solidFill>
                  <a:srgbClr val="002060"/>
                </a:solidFill>
              </a:rPr>
              <a:t>Kooth</a:t>
            </a:r>
            <a:r>
              <a:rPr lang="en-GB" sz="2400" dirty="0">
                <a:solidFill>
                  <a:srgbClr val="002060"/>
                </a:solidFill>
              </a:rPr>
              <a:t> free online counselling for ages 11-25 in Suffolk </a:t>
            </a:r>
            <a:r>
              <a:rPr lang="en-GB" sz="2400" dirty="0">
                <a:solidFill>
                  <a:srgbClr val="002060"/>
                </a:solidFill>
                <a:hlinkClick r:id="rId5"/>
              </a:rPr>
              <a:t>www.kooth.com</a:t>
            </a:r>
            <a:r>
              <a:rPr lang="en-GB" sz="2400" dirty="0">
                <a:solidFill>
                  <a:srgbClr val="002060"/>
                </a:solidFill>
              </a:rPr>
              <a:t> </a:t>
            </a:r>
          </a:p>
          <a:p>
            <a:r>
              <a:rPr lang="en-GB" sz="2400" dirty="0">
                <a:solidFill>
                  <a:srgbClr val="002060"/>
                </a:solidFill>
              </a:rPr>
              <a:t>Suffolk Support and self-help guide – local services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9C00CB0-1A04-2DF0-02DB-2DA5A1D8F994}"/>
              </a:ext>
            </a:extLst>
          </p:cNvPr>
          <p:cNvSpPr txBox="1">
            <a:spLocks/>
          </p:cNvSpPr>
          <p:nvPr/>
        </p:nvSpPr>
        <p:spPr>
          <a:xfrm>
            <a:off x="6413937" y="1912799"/>
            <a:ext cx="5778063" cy="460988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600" b="1" dirty="0">
                <a:solidFill>
                  <a:srgbClr val="002060"/>
                </a:solidFill>
              </a:rPr>
              <a:t>Self-harm and suicide</a:t>
            </a:r>
          </a:p>
          <a:p>
            <a:r>
              <a:rPr lang="en-GB" sz="2600" dirty="0">
                <a:solidFill>
                  <a:srgbClr val="002060"/>
                </a:solidFill>
              </a:rPr>
              <a:t>Alumina free online self-harm support group for 11-19 year olds </a:t>
            </a:r>
            <a:r>
              <a:rPr lang="en-GB" sz="2600" dirty="0">
                <a:solidFill>
                  <a:srgbClr val="0070C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www.selfharm.co.uk</a:t>
            </a:r>
            <a:r>
              <a:rPr lang="en-GB" sz="2600" dirty="0">
                <a:solidFill>
                  <a:srgbClr val="0070C0"/>
                </a:solidFill>
              </a:rPr>
              <a:t>  </a:t>
            </a:r>
          </a:p>
          <a:p>
            <a:r>
              <a:rPr lang="en-GB" sz="2600" dirty="0">
                <a:solidFill>
                  <a:srgbClr val="002060"/>
                </a:solidFill>
              </a:rPr>
              <a:t>Calm Harm an award-winning app developed to help teenagers manage the urge to self-harm</a:t>
            </a:r>
          </a:p>
          <a:p>
            <a:r>
              <a:rPr lang="en-GB" sz="2600" dirty="0">
                <a:solidFill>
                  <a:srgbClr val="002060"/>
                </a:solidFill>
              </a:rPr>
              <a:t>Papyrus “Supporting your child: self-harm and suicide” a guide for parents and carers </a:t>
            </a:r>
            <a:r>
              <a:rPr lang="en-GB" sz="2600" dirty="0">
                <a:solidFill>
                  <a:srgbClr val="0070C0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www.papyrus-uk.org</a:t>
            </a:r>
            <a:r>
              <a:rPr lang="en-GB" sz="2600" dirty="0">
                <a:solidFill>
                  <a:srgbClr val="0070C0"/>
                </a:solidFill>
              </a:rPr>
              <a:t> </a:t>
            </a:r>
          </a:p>
          <a:p>
            <a:r>
              <a:rPr lang="en-US" altLang="en-US" sz="2800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 urgent help</a:t>
            </a:r>
            <a:endParaRPr lang="en-GB" sz="2600" dirty="0">
              <a:solidFill>
                <a:srgbClr val="0070C0"/>
              </a:solidFill>
            </a:endParaRPr>
          </a:p>
          <a:p>
            <a:r>
              <a:rPr lang="en-GB" sz="2600" dirty="0">
                <a:solidFill>
                  <a:srgbClr val="002060"/>
                </a:solidFill>
              </a:rPr>
              <a:t>Suffolk </a:t>
            </a:r>
            <a:r>
              <a:rPr lang="en-GB" sz="2600" i="1" dirty="0">
                <a:solidFill>
                  <a:srgbClr val="002060"/>
                </a:solidFill>
              </a:rPr>
              <a:t>if your child needs urgent mental health support you can call the NHS 111 service on </a:t>
            </a:r>
            <a:r>
              <a:rPr lang="en-GB" sz="2600" b="1" i="1" dirty="0">
                <a:solidFill>
                  <a:srgbClr val="0070C0"/>
                </a:solidFill>
              </a:rPr>
              <a:t>111 option 2</a:t>
            </a:r>
            <a:r>
              <a:rPr lang="en-GB" sz="2600" i="1" dirty="0">
                <a:solidFill>
                  <a:srgbClr val="002060"/>
                </a:solidFill>
              </a:rPr>
              <a:t>, free service available 24/7</a:t>
            </a:r>
          </a:p>
          <a:p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2C4ACEC-7E56-F73A-04E2-258811393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6571593" cy="978118"/>
          </a:xfrm>
          <a:ln w="1905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  <a:latin typeface="Gill Sans MT" panose="020B0502020104020203" pitchFamily="34" charset="0"/>
              </a:rPr>
              <a:t>Resources and support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B0CE0A8-91CF-1C9F-6A4D-1E7ED89EC8C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0899" t="21458" r="10938" b="12708"/>
          <a:stretch/>
        </p:blipFill>
        <p:spPr>
          <a:xfrm>
            <a:off x="8218604" y="3175"/>
            <a:ext cx="3973396" cy="188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4237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E4D233B-F6C2-4B3D-8467-0223ED8532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1603939"/>
            <a:ext cx="4693320" cy="458096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Upcoming LIVE Parent/Carer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workshops on mental health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www.nsft.uk/workshops</a:t>
            </a:r>
            <a:r>
              <a:rPr lang="en-GB" sz="2400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Previous recorded workshops include school avoidance, Tics and Tourette’s, self-harm, supporting behaviour, social media, OCD and more!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FC2D990-D5E5-409F-8EFE-A36F7F7C1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396" y="214651"/>
            <a:ext cx="10636857" cy="1252556"/>
          </a:xfr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Psychology In Schools: Free Live Workshops And Video Recordings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DD769D-F96D-6268-9C36-F5279060D8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3479" y="2531349"/>
            <a:ext cx="1681854" cy="1704581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76BF052-F39A-2DAE-D3DA-5BB79B1F7DD8}"/>
              </a:ext>
            </a:extLst>
          </p:cNvPr>
          <p:cNvCxnSpPr>
            <a:cxnSpLocks/>
          </p:cNvCxnSpPr>
          <p:nvPr/>
        </p:nvCxnSpPr>
        <p:spPr>
          <a:xfrm>
            <a:off x="5400890" y="1780891"/>
            <a:ext cx="0" cy="49100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A5E2493-F1AC-4C6F-0559-65CA9239217F}"/>
              </a:ext>
            </a:extLst>
          </p:cNvPr>
          <p:cNvSpPr txBox="1"/>
          <p:nvPr/>
        </p:nvSpPr>
        <p:spPr>
          <a:xfrm>
            <a:off x="5697675" y="1634121"/>
            <a:ext cx="5797285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Childhood Neurodiversity Workshops: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Previous recorded workshops include supporting sensory needs, eating difficulties, sleep, anxiety, social relationships and more! </a:t>
            </a:r>
          </a:p>
          <a:p>
            <a:pPr marL="0" indent="0">
              <a:buNone/>
            </a:pP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Access recorded workshops here: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Parent workshops | Norfolk and Suffolk NHS</a:t>
            </a:r>
            <a:endParaRPr lang="en-GB" sz="2400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1800" dirty="0">
              <a:solidFill>
                <a:srgbClr val="00206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AAA9886-C2A6-8C67-7A6A-A1F37131F3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4354" y="1976636"/>
            <a:ext cx="3551794" cy="187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Neurodiversity online parent/carer workshops - Suffolk SEND Local Offer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5" name="Content Placeholder 4" descr="A qr code with a white background&#10;&#10;AI-generated content may be incorrect.">
            <a:extLst>
              <a:ext uri="{FF2B5EF4-FFF2-40B4-BE49-F238E27FC236}">
                <a16:creationId xmlns:a16="http://schemas.microsoft.com/office/drawing/2014/main" id="{CF958072-51A1-B8B1-0ACC-B6C44CDF53F9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647" y="2358493"/>
            <a:ext cx="1877437" cy="187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752068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icky Note Stock Illustrations – 38,647 Sticky Note Stock Illustrations,  Vectors &amp; Clipart - Dreamstime">
            <a:extLst>
              <a:ext uri="{FF2B5EF4-FFF2-40B4-BE49-F238E27FC236}">
                <a16:creationId xmlns:a16="http://schemas.microsoft.com/office/drawing/2014/main" id="{4939E031-301B-DDE9-F235-F9BE8F5B2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1892243"/>
            <a:ext cx="4686299" cy="496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6">
            <a:extLst>
              <a:ext uri="{FF2B5EF4-FFF2-40B4-BE49-F238E27FC236}">
                <a16:creationId xmlns:a16="http://schemas.microsoft.com/office/drawing/2014/main" id="{0458FB13-6823-4562-0674-6B991BA7A06B}"/>
              </a:ext>
            </a:extLst>
          </p:cNvPr>
          <p:cNvSpPr txBox="1">
            <a:spLocks/>
          </p:cNvSpPr>
          <p:nvPr/>
        </p:nvSpPr>
        <p:spPr>
          <a:xfrm>
            <a:off x="1256031" y="472441"/>
            <a:ext cx="9679937" cy="1082040"/>
          </a:xfrm>
          <a:prstGeom prst="rect">
            <a:avLst/>
          </a:prstGeom>
          <a:ln w="1905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 dirty="0">
                <a:solidFill>
                  <a:srgbClr val="002060"/>
                </a:solidFill>
                <a:latin typeface="+mn-lt"/>
              </a:rPr>
              <a:t>How would you rate your current knowledge of big feelings in neurodivergent children?</a:t>
            </a:r>
          </a:p>
        </p:txBody>
      </p:sp>
    </p:spTree>
    <p:extLst>
      <p:ext uri="{BB962C8B-B14F-4D97-AF65-F5344CB8AC3E}">
        <p14:creationId xmlns:p14="http://schemas.microsoft.com/office/powerpoint/2010/main" val="29062741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icky Note Stock Illustrations – 38,647 Sticky Note Stock Illustrations,  Vectors &amp; Clipart - Dreamstime">
            <a:extLst>
              <a:ext uri="{FF2B5EF4-FFF2-40B4-BE49-F238E27FC236}">
                <a16:creationId xmlns:a16="http://schemas.microsoft.com/office/drawing/2014/main" id="{4939E031-301B-DDE9-F235-F9BE8F5B2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1892243"/>
            <a:ext cx="4686299" cy="496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6">
            <a:extLst>
              <a:ext uri="{FF2B5EF4-FFF2-40B4-BE49-F238E27FC236}">
                <a16:creationId xmlns:a16="http://schemas.microsoft.com/office/drawing/2014/main" id="{0458FB13-6823-4562-0674-6B991BA7A06B}"/>
              </a:ext>
            </a:extLst>
          </p:cNvPr>
          <p:cNvSpPr txBox="1">
            <a:spLocks/>
          </p:cNvSpPr>
          <p:nvPr/>
        </p:nvSpPr>
        <p:spPr>
          <a:xfrm>
            <a:off x="1256031" y="472441"/>
            <a:ext cx="9679937" cy="1082040"/>
          </a:xfrm>
          <a:prstGeom prst="rect">
            <a:avLst/>
          </a:prstGeom>
          <a:ln w="19050"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 dirty="0">
                <a:solidFill>
                  <a:srgbClr val="002060"/>
                </a:solidFill>
                <a:latin typeface="+mn-lt"/>
              </a:rPr>
              <a:t>How would you rate your current confidence neurodivergent children with big feelings?</a:t>
            </a:r>
          </a:p>
        </p:txBody>
      </p:sp>
    </p:spTree>
    <p:extLst>
      <p:ext uri="{BB962C8B-B14F-4D97-AF65-F5344CB8AC3E}">
        <p14:creationId xmlns:p14="http://schemas.microsoft.com/office/powerpoint/2010/main" val="11598193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A80AF-EEDC-433D-F5AC-528F4942ED04}"/>
              </a:ext>
            </a:extLst>
          </p:cNvPr>
          <p:cNvSpPr txBox="1">
            <a:spLocks/>
          </p:cNvSpPr>
          <p:nvPr/>
        </p:nvSpPr>
        <p:spPr>
          <a:xfrm>
            <a:off x="3780486" y="292062"/>
            <a:ext cx="4631027" cy="11546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 vert="horz" wrap="square" lIns="182880" tIns="182880" rIns="182880" bIns="18288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Feedback form </a:t>
            </a:r>
          </a:p>
        </p:txBody>
      </p:sp>
      <p:pic>
        <p:nvPicPr>
          <p:cNvPr id="3" name="Picture 2" descr="A qr code on a blue background&#10;&#10;AI-generated content may be incorrect.">
            <a:extLst>
              <a:ext uri="{FF2B5EF4-FFF2-40B4-BE49-F238E27FC236}">
                <a16:creationId xmlns:a16="http://schemas.microsoft.com/office/drawing/2014/main" id="{81D35868-2F56-EEBD-C08D-6F5B51C91D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410" y="1748606"/>
            <a:ext cx="4193177" cy="4193177"/>
          </a:xfrm>
          <a:prstGeom prst="rect">
            <a:avLst/>
          </a:prstGeom>
        </p:spPr>
      </p:pic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14511FE4-5D4E-04A7-39DA-228C005FE2F5}"/>
              </a:ext>
            </a:extLst>
          </p:cNvPr>
          <p:cNvSpPr txBox="1"/>
          <p:nvPr/>
        </p:nvSpPr>
        <p:spPr>
          <a:xfrm>
            <a:off x="5469227" y="6243727"/>
            <a:ext cx="29422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click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425936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6.1.4122"/>
  <p:tag name="SLIDO_PRESENTATION_ID" val="00000000-0000-0000-0000-000000000000"/>
  <p:tag name="SLIDO_EVENT_UUID" val="7f5f222b-59c1-4eae-8412-e0ec15a42a95"/>
  <p:tag name="SLIDO_EVENT_SECTION_UUID" val="7fd8d1ed-648b-4ea6-8e29-a689d2bff92c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c344955-1783-4178-b806-a196533d56e7">
      <Terms xmlns="http://schemas.microsoft.com/office/infopath/2007/PartnerControls"/>
    </lcf76f155ced4ddcb4097134ff3c332f>
    <TaxCatchAll xmlns="124a5533-edc4-4eac-bc60-39ad1b0e344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787BE7608B302448BDC1B7D8D90B327" ma:contentTypeVersion="14" ma:contentTypeDescription="Create a new document." ma:contentTypeScope="" ma:versionID="a240e0058c56c4a70b3f74a26fd995d1">
  <xsd:schema xmlns:xsd="http://www.w3.org/2001/XMLSchema" xmlns:xs="http://www.w3.org/2001/XMLSchema" xmlns:p="http://schemas.microsoft.com/office/2006/metadata/properties" xmlns:ns2="4c344955-1783-4178-b806-a196533d56e7" xmlns:ns3="124a5533-edc4-4eac-bc60-39ad1b0e344e" targetNamespace="http://schemas.microsoft.com/office/2006/metadata/properties" ma:root="true" ma:fieldsID="4095dac407ccbf7d6cf31f5b90d1c305" ns2:_="" ns3:_="">
    <xsd:import namespace="4c344955-1783-4178-b806-a196533d56e7"/>
    <xsd:import namespace="124a5533-edc4-4eac-bc60-39ad1b0e34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344955-1783-4178-b806-a196533d56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0bc36f7e-41a6-4f70-b752-5f2d1cb7628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4a5533-edc4-4eac-bc60-39ad1b0e344e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c4e057d-e3d1-43ea-8817-488c377bd2f9}" ma:internalName="TaxCatchAll" ma:showField="CatchAllData" ma:web="124a5533-edc4-4eac-bc60-39ad1b0e344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73A5F97-7489-48F6-946A-A6CF99C3FC38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7001B8D-0BA4-4281-BE86-8674D524A21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58EB1D-C91E-434F-86C0-B82D800200DA}"/>
</file>

<file path=docProps/app.xml><?xml version="1.0" encoding="utf-8"?>
<Properties xmlns="http://schemas.openxmlformats.org/officeDocument/2006/extended-properties" xmlns:vt="http://schemas.openxmlformats.org/officeDocument/2006/docPropsVTypes">
  <TotalTime>3080</TotalTime>
  <Words>1878</Words>
  <Application>Microsoft Office PowerPoint</Application>
  <PresentationFormat>Widescreen</PresentationFormat>
  <Paragraphs>321</Paragraphs>
  <Slides>40</Slides>
  <Notes>40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Big feelings neurodiversity</vt:lpstr>
      <vt:lpstr>PowerPoint Presentation</vt:lpstr>
      <vt:lpstr>PowerPoint Presentation</vt:lpstr>
      <vt:lpstr>Big feelings neurodiversity</vt:lpstr>
      <vt:lpstr>Looking after yourself</vt:lpstr>
      <vt:lpstr>Workshop Overview</vt:lpstr>
      <vt:lpstr>Mental health in neurodivergent children and teenagers</vt:lpstr>
      <vt:lpstr>PowerPoint Presentation</vt:lpstr>
      <vt:lpstr>What protects against poor mental health and wellbeing? </vt:lpstr>
      <vt:lpstr>Why might neurodivergent children need more support with their big feelings?</vt:lpstr>
      <vt:lpstr>Emotional Literacy</vt:lpstr>
      <vt:lpstr>PowerPoint Presentation</vt:lpstr>
      <vt:lpstr>PowerPoint Presentation</vt:lpstr>
      <vt:lpstr>The Brain House</vt:lpstr>
      <vt:lpstr>PowerPoint Presentation</vt:lpstr>
      <vt:lpstr>Brain house in neurodivergent children</vt:lpstr>
      <vt:lpstr>Neurodivergent Experiences</vt:lpstr>
      <vt:lpstr>How can you and others help your child manage their big feelings</vt:lpstr>
      <vt:lpstr>PowerPoint Presentation</vt:lpstr>
      <vt:lpstr>Connecting with neurodivergent children</vt:lpstr>
      <vt:lpstr>Small group discussion: What makes it difficult for you to do this? What helps you?</vt:lpstr>
      <vt:lpstr>Building emotional literacy</vt:lpstr>
      <vt:lpstr>Identifying emotions</vt:lpstr>
      <vt:lpstr>PowerPoint Presentation</vt:lpstr>
      <vt:lpstr>Addressing triggers</vt:lpstr>
      <vt:lpstr>Classroom-based strategies </vt:lpstr>
      <vt:lpstr>Working together</vt:lpstr>
      <vt:lpstr>Calming and Regulation</vt:lpstr>
      <vt:lpstr>Positive self-talk</vt:lpstr>
      <vt:lpstr>Importance of your own wellbeing</vt:lpstr>
      <vt:lpstr>General family wellbeing</vt:lpstr>
      <vt:lpstr>Small group discussion: What two things will you try do to in the next week?</vt:lpstr>
      <vt:lpstr>HOLDING HOPE</vt:lpstr>
      <vt:lpstr>PowerPoint Presentation</vt:lpstr>
      <vt:lpstr>PowerPoint Presentation</vt:lpstr>
      <vt:lpstr>Resources and support</vt:lpstr>
      <vt:lpstr>Psychology In Schools: Free Live Workshops And Video Recordings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Big feelings neurodiversity</dc:title>
  <dc:creator>Bryant Annie (NSFT)</dc:creator>
  <cp:lastModifiedBy>Odgers Kelsey (NSFT)</cp:lastModifiedBy>
  <cp:revision>99</cp:revision>
  <dcterms:created xsi:type="dcterms:W3CDTF">2023-06-02T16:07:05Z</dcterms:created>
  <dcterms:modified xsi:type="dcterms:W3CDTF">2026-02-23T14:08:06Z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lidoAppVersion">
    <vt:lpwstr>1.6.1.4122</vt:lpwstr>
  </property>
  <property fmtid="{D5CDD505-2E9C-101B-9397-08002B2CF9AE}" pid="3" name="ContentTypeId">
    <vt:lpwstr>0x0101006787BE7608B302448BDC1B7D8D90B327</vt:lpwstr>
  </property>
  <property fmtid="{D5CDD505-2E9C-101B-9397-08002B2CF9AE}" pid="4" name="Order">
    <vt:lpwstr>3800.00000000000</vt:lpwstr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xd_Signature">
    <vt:lpwstr/>
  </property>
  <property fmtid="{D5CDD505-2E9C-101B-9397-08002B2CF9AE}" pid="13" name="MediaServiceImageTags">
    <vt:lpwstr/>
  </property>
</Properties>
</file>